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7" r:id="rId4"/>
    <p:sldMasterId id="2147483699" r:id="rId5"/>
  </p:sldMasterIdLst>
  <p:notesMasterIdLst>
    <p:notesMasterId r:id="rId36"/>
  </p:notesMasterIdLst>
  <p:sldIdLst>
    <p:sldId id="447" r:id="rId6"/>
    <p:sldId id="268" r:id="rId7"/>
    <p:sldId id="424" r:id="rId8"/>
    <p:sldId id="273" r:id="rId9"/>
    <p:sldId id="279" r:id="rId10"/>
    <p:sldId id="280" r:id="rId11"/>
    <p:sldId id="281" r:id="rId12"/>
    <p:sldId id="274" r:id="rId13"/>
    <p:sldId id="269" r:id="rId14"/>
    <p:sldId id="425" r:id="rId15"/>
    <p:sldId id="275" r:id="rId16"/>
    <p:sldId id="270" r:id="rId17"/>
    <p:sldId id="443" r:id="rId18"/>
    <p:sldId id="433" r:id="rId19"/>
    <p:sldId id="258" r:id="rId20"/>
    <p:sldId id="449" r:id="rId21"/>
    <p:sldId id="436" r:id="rId22"/>
    <p:sldId id="440" r:id="rId23"/>
    <p:sldId id="271" r:id="rId24"/>
    <p:sldId id="276" r:id="rId25"/>
    <p:sldId id="444" r:id="rId26"/>
    <p:sldId id="450" r:id="rId27"/>
    <p:sldId id="445" r:id="rId28"/>
    <p:sldId id="451" r:id="rId29"/>
    <p:sldId id="453" r:id="rId30"/>
    <p:sldId id="452" r:id="rId31"/>
    <p:sldId id="272" r:id="rId32"/>
    <p:sldId id="448" r:id="rId33"/>
    <p:sldId id="282" r:id="rId34"/>
    <p:sldId id="446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F-459A-A24D-FD1D24CAD85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F-459A-A24D-FD1D24CAD85C}"/>
              </c:ext>
            </c:extLst>
          </c:dPt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BF-459A-A24D-FD1D24CAD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38-4C58-927A-9FA72511E86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38-4C58-927A-9FA72511E867}"/>
              </c:ext>
            </c:extLst>
          </c:dPt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8-4C58-927A-9FA72511E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6-4AB7-A883-696CC6C6041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6-4AB7-A883-696CC6C6041F}"/>
              </c:ext>
            </c:extLst>
          </c:dPt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17</c:v>
                </c:pt>
                <c:pt idx="1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B6-4AB7-A883-696CC6C60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noFill/>
            <a:ln w="508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1.2077294685990559E-3"/>
                  <c:y val="0.1149526881157014"/>
                </c:manualLayout>
              </c:layout>
              <c:tx>
                <c:rich>
                  <a:bodyPr/>
                  <a:lstStyle/>
                  <a:p>
                    <a:fld id="{FDF82151-AE9B-49E7-833C-89785FCCDDD4}" type="VALUE">
                      <a:rPr lang="en-US" sz="3200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6B-452B-9D51-E31E40972CB4}"/>
                </c:ext>
              </c:extLst>
            </c:dLbl>
            <c:dLbl>
              <c:idx val="1"/>
              <c:layout>
                <c:manualLayout>
                  <c:x val="4.830917874396135E-3"/>
                  <c:y val="0.11674569982842059"/>
                </c:manualLayout>
              </c:layout>
              <c:tx>
                <c:rich>
                  <a:bodyPr/>
                  <a:lstStyle/>
                  <a:p>
                    <a:fld id="{D7B7ACE7-D80C-482A-B1D4-0ED49AD03403}" type="VALUE">
                      <a:rPr lang="en-US" sz="3200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06B-452B-9D51-E31E40972CB4}"/>
                </c:ext>
              </c:extLst>
            </c:dLbl>
            <c:dLbl>
              <c:idx val="2"/>
              <c:layout>
                <c:manualLayout>
                  <c:x val="0"/>
                  <c:y val="0.16363380642919478"/>
                </c:manualLayout>
              </c:layout>
              <c:tx>
                <c:rich>
                  <a:bodyPr/>
                  <a:lstStyle/>
                  <a:p>
                    <a:fld id="{8DBE5216-B7D9-44D9-B870-288147644B00}" type="VALUE">
                      <a:rPr lang="en-US" sz="3200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6B-452B-9D51-E31E40972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TO DOBRY SPOSÓB NA ZAROBIENIE PIENIĘDZY</c:v>
                </c:pt>
                <c:pt idx="1">
                  <c:v>POKAZUJĄ PRAWDZIWE ŻYCIE</c:v>
                </c:pt>
                <c:pt idx="2">
                  <c:v>NIEKTÓRZY TWÓRCY MI  IMPONUJĄ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0.38</c:v>
                </c:pt>
                <c:pt idx="1">
                  <c:v>0.38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B-452B-9D51-E31E40972C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526601176"/>
        <c:axId val="526603144"/>
      </c:barChart>
      <c:catAx>
        <c:axId val="52660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6603144"/>
        <c:crosses val="autoZero"/>
        <c:auto val="1"/>
        <c:lblAlgn val="ctr"/>
        <c:lblOffset val="100"/>
        <c:noMultiLvlLbl val="0"/>
      </c:catAx>
      <c:valAx>
        <c:axId val="5266031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660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4488758677877"/>
          <c:y val="9.3291451769976469E-2"/>
          <c:w val="0.50320485656033642"/>
          <c:h val="0.7997319544026152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23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7F-48D2-949F-824059F7F02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7F-48D2-949F-824059F7F020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7F-48D2-949F-824059F7F02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7F-48D2-949F-824059F7F020}"/>
                </c:ext>
              </c:extLst>
            </c:dLbl>
            <c:dLbl>
              <c:idx val="1"/>
              <c:layout>
                <c:manualLayout>
                  <c:x val="-0.27618432391714259"/>
                  <c:y val="0.465294829952681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3728A1-D01D-4418-A15C-9126E1F3C979}" type="VALUE">
                      <a:rPr lang="en-US" sz="2800" smtClean="0"/>
                      <a:pPr>
                        <a:defRPr/>
                      </a:pPr>
                      <a:t>[WARTOŚĆ]</a:t>
                    </a:fld>
                    <a:r>
                      <a:rPr lang="en-US" sz="1600" dirty="0"/>
                      <a:t> PRAWIE</a:t>
                    </a:r>
                    <a:r>
                      <a:rPr lang="en-US" sz="1600" baseline="0" dirty="0"/>
                      <a:t> </a:t>
                    </a:r>
                    <a:br>
                      <a:rPr lang="en-US" sz="1600" baseline="0" dirty="0"/>
                    </a:br>
                    <a:r>
                      <a:rPr lang="en-US" sz="1600" baseline="0" dirty="0"/>
                      <a:t>NIE KORZYSTAM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07408563763194"/>
                      <c:h val="0.274558162527225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7F-48D2-949F-824059F7F020}"/>
                </c:ext>
              </c:extLst>
            </c:dLbl>
            <c:dLbl>
              <c:idx val="2"/>
              <c:layout>
                <c:manualLayout>
                  <c:x val="-0.43085498600676669"/>
                  <c:y val="0.13000884954560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891ADD-FFED-41CF-B644-44D226CF5D5E}" type="VALUE">
                      <a:rPr lang="en-US" sz="2800" smtClean="0"/>
                      <a:pPr>
                        <a:defRPr sz="2800"/>
                      </a:pPr>
                      <a:t>[WARTOŚĆ]</a:t>
                    </a:fld>
                    <a:r>
                      <a:rPr lang="en-US" sz="2800" dirty="0"/>
                      <a:t> </a:t>
                    </a:r>
                    <a:r>
                      <a:rPr lang="en-US" sz="1600" dirty="0"/>
                      <a:t>WCALE</a:t>
                    </a:r>
                    <a:r>
                      <a:rPr lang="en-US" sz="1600" baseline="0" dirty="0"/>
                      <a:t> </a:t>
                    </a:r>
                    <a:br>
                      <a:rPr lang="en-US" sz="1600" baseline="0" dirty="0"/>
                    </a:br>
                    <a:r>
                      <a:rPr lang="en-US" sz="1600" baseline="0" dirty="0"/>
                      <a:t>NIE KORZYSTAM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9122058810567"/>
                      <c:h val="0.223238879811856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7F-48D2-949F-824059F7F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KORZYSTAM Z INTERNETU</c:v>
                </c:pt>
                <c:pt idx="1">
                  <c:v>PRAWIE WCALE NIE KORZYSTAM</c:v>
                </c:pt>
                <c:pt idx="2">
                  <c:v>WCALE NIE KORZYSTAM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 formatCode="General">
                  <c:v>2</c:v>
                </c:pt>
                <c:pt idx="1">
                  <c:v>4.8000000000000001E-2</c:v>
                </c:pt>
                <c:pt idx="2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7F-48D2-949F-824059F7F02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3"/>
      </a:solidFill>
      <a:beve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5956061801257"/>
          <c:y val="0.12163424302711032"/>
          <c:w val="0.50320485656033642"/>
          <c:h val="0.7997319544026152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23"/>
          <c:dPt>
            <c:idx val="0"/>
            <c:bubble3D val="0"/>
            <c:explosion val="22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CF-4BBE-A5D5-A42672CB4231}"/>
              </c:ext>
            </c:extLst>
          </c:dPt>
          <c:dPt>
            <c:idx val="1"/>
            <c:bubble3D val="0"/>
            <c:explosion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CF-4BBE-A5D5-A42672CB423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F-4BBE-A5D5-A42672CB4231}"/>
                </c:ext>
              </c:extLst>
            </c:dLbl>
            <c:dLbl>
              <c:idx val="1"/>
              <c:layout>
                <c:manualLayout>
                  <c:x val="-0.16468605330096892"/>
                  <c:y val="0.256596413576846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26%</a:t>
                    </a:r>
                    <a:r>
                      <a:rPr lang="en-US" sz="2800" baseline="0" dirty="0"/>
                      <a:t> </a:t>
                    </a:r>
                    <a:r>
                      <a:rPr lang="en-US" sz="1600" baseline="0" dirty="0"/>
                      <a:t>ZACHOWANIA RYZYKOWNE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07408563763194"/>
                      <c:h val="0.274558162527225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CF-4BBE-A5D5-A42672CB4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1">
                  <c:v>ZACHOWANIA RYZYKOWNE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 formatCode="0%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CF-4BBE-A5D5-A42672CB423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3"/>
      </a:solidFill>
      <a:beve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4089144113825"/>
          <c:y val="0.21399188019868828"/>
          <c:w val="0.8249683327627525"/>
          <c:h val="0.702223316138622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noFill/>
            <a:ln w="25400" cap="flat" cmpd="sng" algn="ctr">
              <a:solidFill>
                <a:schemeClr val="bg1">
                  <a:lumMod val="65000"/>
                </a:schemeClr>
              </a:solidFill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ED2274-0D72-4D4D-9868-076C2D188FA7}" type="VALUE">
                      <a:rPr lang="en-US" sz="200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470-4C7B-BBF0-FBCFFB4EA50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31,9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470-4C7B-BBF0-FBCFFB4EA5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470-4C7B-BBF0-FBCFFB4EA50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D603D1-3B1F-488C-ABE9-1CD938EFD9DF}" type="VALUE">
                      <a:rPr lang="en-US" sz="200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470-4C7B-BBF0-FBCFFB4EA50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ECAAE2-3895-4120-8617-2C752D374A5C}" type="VALUE">
                      <a:rPr lang="en-US" sz="200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70-4C7B-BBF0-FBCFFB4EA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24</c:v>
                </c:pt>
                <c:pt idx="1">
                  <c:v>31.9</c:v>
                </c:pt>
                <c:pt idx="2">
                  <c:v>37.6</c:v>
                </c:pt>
                <c:pt idx="3">
                  <c:v>39</c:v>
                </c:pt>
                <c:pt idx="4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0-4C7B-BBF0-FBCFFB4EA5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624829800"/>
        <c:axId val="624830128"/>
      </c:barChart>
      <c:catAx>
        <c:axId val="624829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4830128"/>
        <c:crosses val="autoZero"/>
        <c:auto val="1"/>
        <c:lblAlgn val="ctr"/>
        <c:lblOffset val="100"/>
        <c:noMultiLvlLbl val="0"/>
      </c:catAx>
      <c:valAx>
        <c:axId val="62483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482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Nastolatki</a:t>
            </a:r>
            <a:r>
              <a:rPr lang="en-US" sz="2800" dirty="0"/>
              <a:t> 9-17 </a:t>
            </a:r>
            <a:r>
              <a:rPr lang="en-US" sz="2800" dirty="0" err="1"/>
              <a:t>lat</a:t>
            </a:r>
            <a:endParaRPr lang="en-US" sz="2800" dirty="0"/>
          </a:p>
        </c:rich>
      </c:tx>
      <c:layout>
        <c:manualLayout>
          <c:xMode val="edge"/>
          <c:yMode val="edge"/>
          <c:x val="0.23059387030212333"/>
          <c:y val="1.1684151493369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468040759610935"/>
          <c:y val="0.15986852779535857"/>
          <c:w val="0.54964509031959241"/>
          <c:h val="0.654520747411485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Nastolatki 9-17 lat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24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6-4FF5-B11E-2737202E5F27}"/>
              </c:ext>
            </c:extLst>
          </c:dPt>
          <c:dPt>
            <c:idx val="1"/>
            <c:bubble3D val="0"/>
            <c:explosion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6-4FF5-B11E-2737202E5F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Mam profil w MS</c:v>
                </c:pt>
                <c:pt idx="1">
                  <c:v>Nie mam profilu w MS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0.72599999999999998</c:v>
                </c:pt>
                <c:pt idx="1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F6-4FF5-B11E-2737202E5F2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963331789408681"/>
          <c:y val="0.83104322986223833"/>
          <c:w val="0.47487648602748178"/>
          <c:h val="0.16895677013776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/>
              <a:t>Posiadanie profilu w MS wg wieku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7285201482167667"/>
          <c:y val="0.26541859078747732"/>
          <c:w val="0.51496796356337815"/>
          <c:h val="0.61322701201331642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Posiadanie profilu w MS wg wieku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explosion val="11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CE-4DED-B823-C1F27F004CDC}"/>
              </c:ext>
            </c:extLst>
          </c:dPt>
          <c:dPt>
            <c:idx val="1"/>
            <c:bubble3D val="0"/>
            <c:explosion val="4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E-4DED-B823-C1F27F004C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9-10 lat</c:v>
                </c:pt>
                <c:pt idx="1">
                  <c:v>11-17 lat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0.47399999999999998</c:v>
                </c:pt>
                <c:pt idx="1">
                  <c:v>0.79300000000000004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CE-4DED-B823-C1F27F004C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7DC2E-DB24-4432-8C76-62B22D69C263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DBB61-B68F-49F1-B5E4-B389485604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383FD-EF6E-4B73-8851-686B37884A8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3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BB61-B68F-49F1-B5E4-B3894856042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29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BB61-B68F-49F1-B5E4-B3894856042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81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Psychologiczne aspekty zagrożeń w sieci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FCB73-FA2B-4ECF-BFE7-3887017F5C5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98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383FD-EF6E-4B73-8851-686B37884A8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33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badanie Korzystanie z urządzeń mobilnych przez małe dzieci w Polsce</a:t>
            </a:r>
          </a:p>
          <a:p>
            <a:r>
              <a:rPr lang="pl-PL" dirty="0"/>
              <a:t>(</a:t>
            </a:r>
            <a:r>
              <a:rPr lang="pl-PL" dirty="0" err="1"/>
              <a:t>Millward</a:t>
            </a:r>
            <a:r>
              <a:rPr lang="pl-PL" dirty="0"/>
              <a:t> Brown Poland  dla FDN, 2015)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383FD-EF6E-4B73-8851-686B37884A8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8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F027E-E626-46A9-87C2-D7C67AF1F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78828A-78EF-4951-AC2C-602871197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21FFB4-894E-4E91-85DB-5573E351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233143-A003-4251-8C95-8B31973B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338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FB128-9041-4932-A675-E1E28556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0704D3-6DE4-41FA-9B8A-C2DB733FF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6063CC-156B-4EBE-95B6-17E413D4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51FAAF-8B5D-4CF8-834F-DD89B8A1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482283-2627-4BB0-84C0-D7EC2D1C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3CA41-D13B-4DAC-AF52-9EBC38F3A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6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45C0FC0-396D-4924-A1E9-9138B1756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254A13-88F3-4D45-A057-3B0F0020A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A84DDD-4DF1-4318-9B9B-A763F992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F32A3A-1698-4937-8D18-E13836F9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974AAE-23EC-4D54-815D-529DF0B8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3CA41-D13B-4DAC-AF52-9EBC38F3A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428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7CA5FE-43B7-4C53-9DE4-BF84B569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3555CAF-0740-46E9-B398-C34CFD1E7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584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3F5E3-2BB0-4BFD-94C2-A67D5D91B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E6B821-2A6F-440A-BA46-ABDB112D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9E5C22-5275-4843-9F02-3E8C8CCC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E6BFA3-3E25-4DED-BAD5-708958BF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643B63-BE5D-4B53-8477-84FAD705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94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030EE-2E14-4C7B-AE19-7B8A04FB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18EFBD-79A0-4D38-B3E3-7DB31E2C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66074A-79BF-4B4A-858A-DA7DDB7B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80E231-8E54-4FCC-9331-4FE555F3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67EDD-CC34-43D6-8F4F-60A23591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05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E197AE-B817-41AD-A55F-C704C414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D4B54E-465F-44C4-9863-F4B74C53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4B5297-C437-4E03-8DC5-F451BC93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27C1C8-841E-4E8C-8FFB-F802F671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79BFDA-4DC2-43F1-ACC4-82408989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1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274D9C-7E9B-4EAA-BF1C-A69C14AB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5EFC70-D052-41BA-A8E9-E49B4BF6A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92F701-D50D-46FB-80EE-6E1F55245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BB18D3-26A7-42FD-8767-B505593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E370B2-3024-475C-81C3-46BF1ABF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A32241-77ED-4F37-90D8-10FFE484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65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0AE9B-DA2D-493F-B508-010C0397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24A9E1-2385-475D-8169-11042A1F8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A997DE-3BCE-4518-AD3C-CA30AC98B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4032A8-5382-4A73-BBE8-997A74708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62228C9-213D-4937-8647-BCE8A09F0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1FF298D-52B4-46E6-8D71-3BEE0E7F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CF75E03-385A-4F8A-B2BC-9D8967CF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4C5EC6D-0888-4BCB-A5E3-D8AE9A25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56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3FAC9B-3573-4063-B629-ECB72B97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2C008D2-1A33-428F-9873-F3384C21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089A0E9-3FFF-49F4-B909-DB2EA8C8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12D00BC-1A8C-4590-B7E4-156383AC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24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1EBC1CA-AA6E-4EF6-821B-B400E717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70E0B95-5FB5-4D49-8B78-9F279668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A65C3C-2239-4F17-9F3C-EACFC456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72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61C0E6-8811-47D1-ABBE-B495AD7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2067DF-090E-4561-AA09-701324BB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272FE6-52BE-4699-A7B9-8B04689C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48DEA7-8159-43B7-B841-F2FAAF93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DACA9A-F86C-4EFB-BAD7-4141431D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3CA41-D13B-4DAC-AF52-9EBC38F3A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102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ADD963-E74E-4230-B64E-C149B951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CAC224-826D-4898-8F6D-D760DEC7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09A363-C501-4907-9E7D-2B2531B3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432CD6-0294-414F-9805-E653D615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03859F-C62F-4B9D-9D45-1A6F4ADF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9B9596-8777-4209-9CEE-D18BC49D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19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C9320-EAD3-4ABD-BB68-C4F2ECC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AB08835-E1F4-4477-9609-BBF2DC95E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4E0753-0DF8-4087-8AF4-7977491B6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2A621E-D9B2-4771-BC6F-2CB0CBC5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23037A-A0FA-4874-BA39-7C6E0CCF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6B11BC-BB97-4C69-AE75-2773BF9F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109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24CE6-4192-47F2-B50E-39F3DCBF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A815069-5CA3-45CF-84A3-0FCD95639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35FC3A-CB37-4B09-A565-36B4FD42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6C1EB9-FB5D-469B-A796-12830456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F5023A-CAFD-45E0-ACAB-6A232605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14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7F20D13-B05A-4571-929C-FC0EC78A1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15B94D0-3F66-4A9F-B91F-AD3FA160E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D01183-AA5B-4E65-B797-1A95064F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CD564F-4B4E-4384-AA77-5282F7A5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570F5E-1ED8-4C48-9106-43E8EC24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19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77C65F-FD8D-411F-9D38-14A8F7074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82CE36D-14C1-4A9F-AED1-C5FA08BCB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AA5E37-9545-4DFF-A9CC-0205767D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91FEF8-C552-47EE-85DA-6E527FDF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E1980D-DD77-44B3-B89A-8FCE0F87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543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A8AF0E-BBBB-4E91-8CFC-821B2FF3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C672B8-D1E8-49F9-88F9-68C5841B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9A427C-6A12-4D2A-91A2-C1D67164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981CA1-CC94-4D26-8939-179F12BF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223649-8EEC-4ED1-97B9-723C8C4A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518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8F8A0A-09E9-41FE-8F9F-15F2ED5B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2898AD-331B-4BC8-A0AE-1C26FF632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FAE0A4-FFE7-419D-86DB-C319CB1A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01E2C3-383E-4A5C-8F08-259B6C09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93C897-6628-444A-9612-E00DA678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687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08631A-45B7-4835-B025-2BCD9658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F48FC8-7A09-44A9-BEA0-9FA0AB9DD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C76-E672-42DD-9F18-5BEE2D611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AD8836-8C01-4657-ACD7-F0A12795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DB805A-7253-47F1-86B2-A4D70DC0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934F76-D9CD-4263-863A-FF7177E3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265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FDE3F7-43AA-4D39-90C7-4BF28AC0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876D9F-765A-4DB0-9FB9-0668BC9E8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9100D6-6BEA-4387-A9AA-1444E2B86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8EDAD5C-3804-4DC9-8CF0-72C25F129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877422-DC0D-467B-82BB-4E855A7A9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D4DA3CB-D452-426B-AFA8-A3A00503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12CB1F6-609A-43AB-8474-8845829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09787B-1397-435E-A32D-3122047F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63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0B9D7B-53EA-42BF-9559-08747C87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4677A6C-FFE6-49DD-97A1-8DD91B80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DC792A-56A6-4010-A671-C84BE27F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AA5A0C9-0201-4418-A658-CF045E42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715E1D-3909-44F9-961B-0C187C24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077C31-589F-4D24-B96C-4256DF3CC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84AA54-D5EF-4152-8346-9DDC6A1C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02587B-BCF8-4788-97B2-F406FDA9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36CB4C-F8A0-4569-989F-04D1F215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3CA41-D13B-4DAC-AF52-9EBC38F3A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705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21B0432-5344-422D-9800-8A0F9B3E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2D29564-40D1-462A-8D77-3B2C5368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087164-84E5-412F-A839-F9D6A2B2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932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9255A-688C-4F55-BC8F-FFE3FBB8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524B2B-100E-4947-8A86-0880D83CD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E53036-E01F-4897-8BDE-71FBCDA40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9261E6-564C-49AA-B155-CEBD2520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D311F7-8FAF-49C5-8809-EAFB1CA3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7F3424-D4FA-4F2A-8F90-CA86472A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777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4BFAD-1CF2-4F57-819F-91C8E4B2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47D934A-217F-4F0F-AB52-5BE71F668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C0EE1F-1EF6-43F6-9DC7-51CEAEDA6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9B6546-7B7C-4A07-A6A7-FC44B9F5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FBE78A-63CB-427E-8E30-447DB6F1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084019-020E-45DE-B034-07C21462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706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244ED-7E34-4248-A0DF-A4B233CF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7717E3-8E59-40B4-8E15-693E34173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F4E57C-EAAA-4759-AF53-53C2DC3A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A376A8-6801-4010-8066-268AAFC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34644B-D995-4886-995C-15659C18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041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8D38460-BB29-4AC3-A695-91E10CEF9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45A7CF-8B03-4D04-849B-49565CBA1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A67AED-8783-4B51-BDCE-DBDE1714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BA7629-9EF1-4C5F-BD47-C83F3DA4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A1BC1A-2B97-47BD-8094-1DC9AEB8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685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ark">
    <p:bg>
      <p:bgPr>
        <a:solidFill>
          <a:srgbClr val="95A5A6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981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776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4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592" indent="0" algn="ctr">
              <a:buNone/>
              <a:defRPr sz="1800"/>
            </a:lvl2pPr>
            <a:lvl3pPr marL="823185" indent="0" algn="ctr">
              <a:buNone/>
              <a:defRPr sz="1620"/>
            </a:lvl3pPr>
            <a:lvl4pPr marL="1234777" indent="0" algn="ctr">
              <a:buNone/>
              <a:defRPr sz="1441"/>
            </a:lvl4pPr>
            <a:lvl5pPr marL="1646370" indent="0" algn="ctr">
              <a:buNone/>
              <a:defRPr sz="1441"/>
            </a:lvl5pPr>
            <a:lvl6pPr marL="2057962" indent="0" algn="ctr">
              <a:buNone/>
              <a:defRPr sz="1441"/>
            </a:lvl6pPr>
            <a:lvl7pPr marL="2469554" indent="0" algn="ctr">
              <a:buNone/>
              <a:defRPr sz="1441"/>
            </a:lvl7pPr>
            <a:lvl8pPr marL="2881147" indent="0" algn="ctr">
              <a:buNone/>
              <a:defRPr sz="1441"/>
            </a:lvl8pPr>
            <a:lvl9pPr marL="3292739" indent="0" algn="ctr">
              <a:buNone/>
              <a:defRPr sz="1441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68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196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4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5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318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777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4pPr>
            <a:lvl5pPr marL="164637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5pPr>
            <a:lvl6pPr marL="2057962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6pPr>
            <a:lvl7pPr marL="2469554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7pPr>
            <a:lvl8pPr marL="2881147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8pPr>
            <a:lvl9pPr marL="3292739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73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F34B4-0405-4EE5-86E1-1865630E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6937BF-975C-440D-ADE4-D025066F1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78C1AD9-1D66-443F-8B42-A8435C7F1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325B3AB-6171-494C-B2D0-DCD9DC09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7112276-EC8C-4CF4-B6F3-16FE1595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847758"/>
            <a:ext cx="10515600" cy="83779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176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531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592" indent="0">
              <a:buNone/>
              <a:defRPr sz="1800" b="1"/>
            </a:lvl2pPr>
            <a:lvl3pPr marL="823185" indent="0">
              <a:buNone/>
              <a:defRPr sz="1620" b="1"/>
            </a:lvl3pPr>
            <a:lvl4pPr marL="1234777" indent="0">
              <a:buNone/>
              <a:defRPr sz="1441" b="1"/>
            </a:lvl4pPr>
            <a:lvl5pPr marL="1646370" indent="0">
              <a:buNone/>
              <a:defRPr sz="1441" b="1"/>
            </a:lvl5pPr>
            <a:lvl6pPr marL="2057962" indent="0">
              <a:buNone/>
              <a:defRPr sz="1441" b="1"/>
            </a:lvl6pPr>
            <a:lvl7pPr marL="2469554" indent="0">
              <a:buNone/>
              <a:defRPr sz="1441" b="1"/>
            </a:lvl7pPr>
            <a:lvl8pPr marL="2881147" indent="0">
              <a:buNone/>
              <a:defRPr sz="1441" b="1"/>
            </a:lvl8pPr>
            <a:lvl9pPr marL="3292739" indent="0">
              <a:buNone/>
              <a:defRPr sz="1441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592" indent="0">
              <a:buNone/>
              <a:defRPr sz="1800" b="1"/>
            </a:lvl2pPr>
            <a:lvl3pPr marL="823185" indent="0">
              <a:buNone/>
              <a:defRPr sz="1620" b="1"/>
            </a:lvl3pPr>
            <a:lvl4pPr marL="1234777" indent="0">
              <a:buNone/>
              <a:defRPr sz="1441" b="1"/>
            </a:lvl4pPr>
            <a:lvl5pPr marL="1646370" indent="0">
              <a:buNone/>
              <a:defRPr sz="1441" b="1"/>
            </a:lvl5pPr>
            <a:lvl6pPr marL="2057962" indent="0">
              <a:buNone/>
              <a:defRPr sz="1441" b="1"/>
            </a:lvl6pPr>
            <a:lvl7pPr marL="2469554" indent="0">
              <a:buNone/>
              <a:defRPr sz="1441" b="1"/>
            </a:lvl7pPr>
            <a:lvl8pPr marL="2881147" indent="0">
              <a:buNone/>
              <a:defRPr sz="1441" b="1"/>
            </a:lvl8pPr>
            <a:lvl9pPr marL="3292739" indent="0">
              <a:buNone/>
              <a:defRPr sz="1441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178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698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45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1"/>
            </a:lvl1pPr>
            <a:lvl2pPr>
              <a:defRPr sz="2521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1"/>
            </a:lvl1pPr>
            <a:lvl2pPr marL="411592" indent="0">
              <a:buNone/>
              <a:defRPr sz="1260"/>
            </a:lvl2pPr>
            <a:lvl3pPr marL="823185" indent="0">
              <a:buNone/>
              <a:defRPr sz="1080"/>
            </a:lvl3pPr>
            <a:lvl4pPr marL="1234777" indent="0">
              <a:buNone/>
              <a:defRPr sz="901"/>
            </a:lvl4pPr>
            <a:lvl5pPr marL="1646370" indent="0">
              <a:buNone/>
              <a:defRPr sz="901"/>
            </a:lvl5pPr>
            <a:lvl6pPr marL="2057962" indent="0">
              <a:buNone/>
              <a:defRPr sz="901"/>
            </a:lvl6pPr>
            <a:lvl7pPr marL="2469554" indent="0">
              <a:buNone/>
              <a:defRPr sz="901"/>
            </a:lvl7pPr>
            <a:lvl8pPr marL="2881147" indent="0">
              <a:buNone/>
              <a:defRPr sz="901"/>
            </a:lvl8pPr>
            <a:lvl9pPr marL="3292739" indent="0">
              <a:buNone/>
              <a:defRPr sz="90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903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81"/>
            </a:lvl1pPr>
            <a:lvl2pPr marL="411592" indent="0">
              <a:buNone/>
              <a:defRPr sz="2521"/>
            </a:lvl2pPr>
            <a:lvl3pPr marL="823185" indent="0">
              <a:buNone/>
              <a:defRPr sz="2160"/>
            </a:lvl3pPr>
            <a:lvl4pPr marL="1234777" indent="0">
              <a:buNone/>
              <a:defRPr sz="1800"/>
            </a:lvl4pPr>
            <a:lvl5pPr marL="1646370" indent="0">
              <a:buNone/>
              <a:defRPr sz="1800"/>
            </a:lvl5pPr>
            <a:lvl6pPr marL="2057962" indent="0">
              <a:buNone/>
              <a:defRPr sz="1800"/>
            </a:lvl6pPr>
            <a:lvl7pPr marL="2469554" indent="0">
              <a:buNone/>
              <a:defRPr sz="1800"/>
            </a:lvl7pPr>
            <a:lvl8pPr marL="2881147" indent="0">
              <a:buNone/>
              <a:defRPr sz="1800"/>
            </a:lvl8pPr>
            <a:lvl9pPr marL="3292739" indent="0">
              <a:buNone/>
              <a:defRPr sz="18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1"/>
            </a:lvl1pPr>
            <a:lvl2pPr marL="411592" indent="0">
              <a:buNone/>
              <a:defRPr sz="1260"/>
            </a:lvl2pPr>
            <a:lvl3pPr marL="823185" indent="0">
              <a:buNone/>
              <a:defRPr sz="1080"/>
            </a:lvl3pPr>
            <a:lvl4pPr marL="1234777" indent="0">
              <a:buNone/>
              <a:defRPr sz="901"/>
            </a:lvl4pPr>
            <a:lvl5pPr marL="1646370" indent="0">
              <a:buNone/>
              <a:defRPr sz="901"/>
            </a:lvl5pPr>
            <a:lvl6pPr marL="2057962" indent="0">
              <a:buNone/>
              <a:defRPr sz="901"/>
            </a:lvl6pPr>
            <a:lvl7pPr marL="2469554" indent="0">
              <a:buNone/>
              <a:defRPr sz="901"/>
            </a:lvl7pPr>
            <a:lvl8pPr marL="2881147" indent="0">
              <a:buNone/>
              <a:defRPr sz="901"/>
            </a:lvl8pPr>
            <a:lvl9pPr marL="3292739" indent="0">
              <a:buNone/>
              <a:defRPr sz="90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742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398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656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964A9-7784-4DA0-8813-ED2A83291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51" y="1122102"/>
            <a:ext cx="9144298" cy="2387814"/>
          </a:xfrm>
        </p:spPr>
        <p:txBody>
          <a:bodyPr anchor="b"/>
          <a:lstStyle>
            <a:lvl1pPr algn="ctr">
              <a:defRPr sz="405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DACBA6-5C03-469F-B6DE-6D92E8D8C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51" y="3602085"/>
            <a:ext cx="9144298" cy="165582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56" indent="0" algn="ctr">
              <a:buNone/>
              <a:defRPr sz="1350"/>
            </a:lvl2pPr>
            <a:lvl3pPr marL="617311" indent="0" algn="ctr">
              <a:buNone/>
              <a:defRPr sz="1215"/>
            </a:lvl3pPr>
            <a:lvl4pPr marL="925967" indent="0" algn="ctr">
              <a:buNone/>
              <a:defRPr sz="1080"/>
            </a:lvl4pPr>
            <a:lvl5pPr marL="1234623" indent="0" algn="ctr">
              <a:buNone/>
              <a:defRPr sz="1080"/>
            </a:lvl5pPr>
            <a:lvl6pPr marL="1543279" indent="0" algn="ctr">
              <a:buNone/>
              <a:defRPr sz="1080"/>
            </a:lvl6pPr>
            <a:lvl7pPr marL="1851934" indent="0" algn="ctr">
              <a:buNone/>
              <a:defRPr sz="1080"/>
            </a:lvl7pPr>
            <a:lvl8pPr marL="2160590" indent="0" algn="ctr">
              <a:buNone/>
              <a:defRPr sz="1080"/>
            </a:lvl8pPr>
            <a:lvl9pPr marL="2469246" indent="0" algn="ctr">
              <a:buNone/>
              <a:defRPr sz="108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644D93-4C0F-4193-B225-7CD57E5A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2D9C8A-D709-4780-B57E-B8CB3E84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67A183-9B16-46B4-9C4C-EF006041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055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4BA0DB-40E5-4003-96D5-A092826B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3FF1C0-F2AB-43F8-A46F-3D14E4053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1FE924-E999-47EA-859F-87816D44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CD52F7-49D5-4979-99EE-56FF1FE9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80361A-38F9-4A68-8AAB-DA84DAC0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78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AC88BB-BB30-4A6C-908C-63A171D2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2D0682-3668-44F3-9BFC-FDC5C2E75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55EF83-1629-4CFB-A550-3DA945E9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D00CCB-0A7C-4B41-BAF1-03ACCC967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7AF279C-7ED3-4C57-968C-443780938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99D45A2-1459-4B67-92D4-A3B4EB3F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E2FA270-C0DD-45A6-806D-413ACA3B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AAC4CAD-7F44-4493-9F62-37F36B56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3CA41-D13B-4DAC-AF52-9EBC38F3A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456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C8C9D6-93BE-4CE9-8F32-4C30DDC6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66" y="1709410"/>
            <a:ext cx="10515763" cy="2852945"/>
          </a:xfrm>
        </p:spPr>
        <p:txBody>
          <a:bodyPr anchor="b"/>
          <a:lstStyle>
            <a:lvl1pPr>
              <a:defRPr sz="405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A0E4FC-3FBD-44A8-9A50-8C027E6EC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66" y="4589147"/>
            <a:ext cx="10515763" cy="1500422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5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311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967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623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279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934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59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9246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40FBD1-F34F-480A-8D86-903B7DE2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3E9483-B296-4D21-AE08-16D69B3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6DFA7E-8805-45FD-B86A-90B80387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340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14ACDC-E0E9-4334-B115-059B51BE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C5AC49-08B8-4549-A66D-FE2BDF124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18" y="1825157"/>
            <a:ext cx="5200142" cy="43522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C1DC99-2587-4EFC-980A-566711D10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2549" y="1825157"/>
            <a:ext cx="5201333" cy="43522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59A0A3-05E4-475B-9F6D-4E91B628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1381CC-0862-4871-A154-E784B52F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B725E2-99DD-4B86-9076-4BE38385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584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EFB1C-646C-4299-A13B-C0CC854B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09" y="365460"/>
            <a:ext cx="10515763" cy="132573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D7D190-B5C1-4A9B-A441-A3605D377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09" y="1681544"/>
            <a:ext cx="5158474" cy="823089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56" indent="0">
              <a:buNone/>
              <a:defRPr sz="1350" b="1"/>
            </a:lvl2pPr>
            <a:lvl3pPr marL="617311" indent="0">
              <a:buNone/>
              <a:defRPr sz="1215" b="1"/>
            </a:lvl3pPr>
            <a:lvl4pPr marL="925967" indent="0">
              <a:buNone/>
              <a:defRPr sz="1080" b="1"/>
            </a:lvl4pPr>
            <a:lvl5pPr marL="1234623" indent="0">
              <a:buNone/>
              <a:defRPr sz="1080" b="1"/>
            </a:lvl5pPr>
            <a:lvl6pPr marL="1543279" indent="0">
              <a:buNone/>
              <a:defRPr sz="1080" b="1"/>
            </a:lvl6pPr>
            <a:lvl7pPr marL="1851934" indent="0">
              <a:buNone/>
              <a:defRPr sz="1080" b="1"/>
            </a:lvl7pPr>
            <a:lvl8pPr marL="2160590" indent="0">
              <a:buNone/>
              <a:defRPr sz="1080" b="1"/>
            </a:lvl8pPr>
            <a:lvl9pPr marL="2469246" indent="0">
              <a:buNone/>
              <a:defRPr sz="10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ADE469-81F9-405F-BEBC-5829BFC31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309" y="2504634"/>
            <a:ext cx="5158474" cy="36846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ECC4FAE-4D4F-4A3B-B098-E5C024E59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88" y="1681544"/>
            <a:ext cx="5182284" cy="823089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56" indent="0">
              <a:buNone/>
              <a:defRPr sz="1350" b="1"/>
            </a:lvl2pPr>
            <a:lvl3pPr marL="617311" indent="0">
              <a:buNone/>
              <a:defRPr sz="1215" b="1"/>
            </a:lvl3pPr>
            <a:lvl4pPr marL="925967" indent="0">
              <a:buNone/>
              <a:defRPr sz="1080" b="1"/>
            </a:lvl4pPr>
            <a:lvl5pPr marL="1234623" indent="0">
              <a:buNone/>
              <a:defRPr sz="1080" b="1"/>
            </a:lvl5pPr>
            <a:lvl6pPr marL="1543279" indent="0">
              <a:buNone/>
              <a:defRPr sz="1080" b="1"/>
            </a:lvl6pPr>
            <a:lvl7pPr marL="1851934" indent="0">
              <a:buNone/>
              <a:defRPr sz="1080" b="1"/>
            </a:lvl7pPr>
            <a:lvl8pPr marL="2160590" indent="0">
              <a:buNone/>
              <a:defRPr sz="1080" b="1"/>
            </a:lvl8pPr>
            <a:lvl9pPr marL="2469246" indent="0">
              <a:buNone/>
              <a:defRPr sz="10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1F64CE-4B90-45AF-B5ED-28675598B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88" y="2504634"/>
            <a:ext cx="5182284" cy="36846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F03C3C4-3D1A-488F-811E-C40ED481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04C78A5-3992-4849-9AFC-0AEBDC50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5FE57F2-C8E7-4992-84AC-48B689C1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418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BBF3C-9E9B-4F07-9902-FBBCCA6F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FD8EF69-6292-441D-8DB2-2758166F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D3513D-F88B-4C61-8D76-18BECE81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ADAAEA-F643-448A-9146-1837AA7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122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48A132-396B-41CF-A6E3-DD472D6B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E5DB4A3-905B-4BC2-9DC3-531BD92B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C506A0-1768-4AD8-85AC-F81FDCE0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338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BCB989-4B34-4FDC-B86F-DF70B6E0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09" y="457630"/>
            <a:ext cx="3932250" cy="1600092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A5DEA6-CFC1-4EB2-96CE-7B2529D37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475" y="987063"/>
            <a:ext cx="6171597" cy="4874228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712DD67-418C-48B9-9356-A6463FE84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09" y="2057721"/>
            <a:ext cx="3932250" cy="3811072"/>
          </a:xfrm>
        </p:spPr>
        <p:txBody>
          <a:bodyPr/>
          <a:lstStyle>
            <a:lvl1pPr marL="0" indent="0">
              <a:buNone/>
              <a:defRPr sz="1080"/>
            </a:lvl1pPr>
            <a:lvl2pPr marL="308656" indent="0">
              <a:buNone/>
              <a:defRPr sz="945"/>
            </a:lvl2pPr>
            <a:lvl3pPr marL="617311" indent="0">
              <a:buNone/>
              <a:defRPr sz="810"/>
            </a:lvl3pPr>
            <a:lvl4pPr marL="925967" indent="0">
              <a:buNone/>
              <a:defRPr sz="675"/>
            </a:lvl4pPr>
            <a:lvl5pPr marL="1234623" indent="0">
              <a:buNone/>
              <a:defRPr sz="675"/>
            </a:lvl5pPr>
            <a:lvl6pPr marL="1543279" indent="0">
              <a:buNone/>
              <a:defRPr sz="675"/>
            </a:lvl6pPr>
            <a:lvl7pPr marL="1851934" indent="0">
              <a:buNone/>
              <a:defRPr sz="675"/>
            </a:lvl7pPr>
            <a:lvl8pPr marL="2160590" indent="0">
              <a:buNone/>
              <a:defRPr sz="675"/>
            </a:lvl8pPr>
            <a:lvl9pPr marL="2469246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F0886A-142A-4F56-B178-3A49B89E4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6D330D-3ECD-4092-837A-C19B5BBD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300B35-5AC4-49A9-842B-1F8265FC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944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934D13-28D9-416D-B454-EAF7DB60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309" y="457630"/>
            <a:ext cx="3932250" cy="1600092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F49908A-F505-4E77-8110-E205CE091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475" y="987063"/>
            <a:ext cx="6171597" cy="4874228"/>
          </a:xfrm>
        </p:spPr>
        <p:txBody>
          <a:bodyPr/>
          <a:lstStyle>
            <a:lvl1pPr marL="0" indent="0">
              <a:buNone/>
              <a:defRPr sz="2160"/>
            </a:lvl1pPr>
            <a:lvl2pPr marL="308656" indent="0">
              <a:buNone/>
              <a:defRPr sz="1890"/>
            </a:lvl2pPr>
            <a:lvl3pPr marL="617311" indent="0">
              <a:buNone/>
              <a:defRPr sz="1620"/>
            </a:lvl3pPr>
            <a:lvl4pPr marL="925967" indent="0">
              <a:buNone/>
              <a:defRPr sz="1350"/>
            </a:lvl4pPr>
            <a:lvl5pPr marL="1234623" indent="0">
              <a:buNone/>
              <a:defRPr sz="1350"/>
            </a:lvl5pPr>
            <a:lvl6pPr marL="1543279" indent="0">
              <a:buNone/>
              <a:defRPr sz="1350"/>
            </a:lvl6pPr>
            <a:lvl7pPr marL="1851934" indent="0">
              <a:buNone/>
              <a:defRPr sz="1350"/>
            </a:lvl7pPr>
            <a:lvl8pPr marL="2160590" indent="0">
              <a:buNone/>
              <a:defRPr sz="1350"/>
            </a:lvl8pPr>
            <a:lvl9pPr marL="2469246" indent="0">
              <a:buNone/>
              <a:defRPr sz="135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55B2C2-CB6A-49C9-A5EF-427F3656F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309" y="2057721"/>
            <a:ext cx="3932250" cy="3811072"/>
          </a:xfrm>
        </p:spPr>
        <p:txBody>
          <a:bodyPr/>
          <a:lstStyle>
            <a:lvl1pPr marL="0" indent="0">
              <a:buNone/>
              <a:defRPr sz="1080"/>
            </a:lvl1pPr>
            <a:lvl2pPr marL="308656" indent="0">
              <a:buNone/>
              <a:defRPr sz="945"/>
            </a:lvl2pPr>
            <a:lvl3pPr marL="617311" indent="0">
              <a:buNone/>
              <a:defRPr sz="810"/>
            </a:lvl3pPr>
            <a:lvl4pPr marL="925967" indent="0">
              <a:buNone/>
              <a:defRPr sz="675"/>
            </a:lvl4pPr>
            <a:lvl5pPr marL="1234623" indent="0">
              <a:buNone/>
              <a:defRPr sz="675"/>
            </a:lvl5pPr>
            <a:lvl6pPr marL="1543279" indent="0">
              <a:buNone/>
              <a:defRPr sz="675"/>
            </a:lvl6pPr>
            <a:lvl7pPr marL="1851934" indent="0">
              <a:buNone/>
              <a:defRPr sz="675"/>
            </a:lvl7pPr>
            <a:lvl8pPr marL="2160590" indent="0">
              <a:buNone/>
              <a:defRPr sz="675"/>
            </a:lvl8pPr>
            <a:lvl9pPr marL="2469246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B628C3-9C73-4785-AD3A-04EFF3B9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416B46-B6D2-4158-8A58-094526D8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24EB8F-9C5D-4C84-A950-1006845D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719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6AAF4-869A-4E91-B875-21560D90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5A7195-D9E1-46D7-BA29-EB6D69F8B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7CC813-138C-4CE7-A9B5-520B14BC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DF311F-2AC3-4B5E-8411-F35AB7E3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B86BF9-7815-4002-89D3-C31AC49B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407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53FB4A0-AAF0-445A-A215-2A4BD6797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239" y="365460"/>
            <a:ext cx="2628643" cy="5811991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BEA276-982B-4D78-A1D1-F4F8E264B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18" y="365460"/>
            <a:ext cx="7772832" cy="581199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69FEEC-5837-4B43-8F56-02B28C3E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DAA581-52A1-4C00-A63B-B2638D10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288A20-6E8D-437B-ABB3-10AF566E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463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3BCDBC-A187-43CA-A1DE-1B60C1446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8B55B4B-7DB9-459D-BDEA-F3EE80C3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16E6D6-37E1-45DD-A046-73EE292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D39402-969A-4926-897F-A29CB8FE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87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91E37-FFDB-4F50-9F2E-2511AB1D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64B6831-18B9-4678-BEB7-27771D98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6624E0B-5528-4827-A1DD-8859F008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F49E73-B2A5-4DAE-A7EF-B34AC30E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3CA41-D13B-4DAC-AF52-9EBC38F3A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87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5CE10F-9A52-4E20-B818-8589ABC5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97FEBF-9EFD-440B-9D25-3BB943BB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78D830-02F4-4B83-8D8D-BE0DB532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3CA41-D13B-4DAC-AF52-9EBC38F3A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6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61F9C6-DAD3-46BF-A84D-FD4AE236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5FED3A-8251-4F67-80C1-3A4B44960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428474-2552-4FC6-BD87-8014B3869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374F4FB-A2BA-403E-84F9-AC798544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53E385-476F-4BAF-B36E-D43F7D38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CD9922-5312-4AF8-ACB8-F205B345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3CA41-D13B-4DAC-AF52-9EBC38F3A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68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A01B23-D408-4F2B-ACA1-3AB19657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D04317C-5F99-49B9-B2C8-5AEDBECF3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D8BB19-06EB-4C86-A291-99BC30AA5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59D1D8-C87B-4B78-8CDC-58AFBFBD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30E28-C7CE-4C3C-BFA8-0FAD1DAD8148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CC8056-145B-459E-8AA6-44C66EAC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76179"/>
            <a:ext cx="10515600" cy="771099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F75D6B-3E81-4E57-B25B-468C67FB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3CA41-D13B-4DAC-AF52-9EBC38F3A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05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088C180-E762-4805-BF03-183619F8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C94115-A683-44CE-BB69-30CF36988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85BF55-DCA0-468A-8FB8-5389A21919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86" y="5633668"/>
            <a:ext cx="2856314" cy="1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6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360B44B-2ACD-42B0-860C-56EEE958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6F9217-85F4-4028-A0B4-08269C75F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30BBA2-DB9D-4154-95B5-7223FE79E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1F6E-6CC6-463E-B5DF-BD74736E95C7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BB2B2F-C84E-494E-AD1B-19DF18DF7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0DA022-7D10-4B66-BBFB-DF3A54C61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91F4-9D6F-44F7-BE52-810F0C0456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9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8E55C9C-D189-4C85-9959-91C42A30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088758-4D55-4703-A186-7B2CF3D1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EB6473-2745-4303-AA92-A37FB786E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E079-DCEC-4201-B94C-29E511BE6146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4513F6-E9F8-4127-8B3B-B3892AB11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7680F2-B72A-47F0-8B59-A7DEA81B7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288E-ECDC-499A-BF80-7D081E5F4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20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8DC2-84F6-F043-9EE2-8C96BC4E1461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9C47-B99B-BE44-8598-9367DFB796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20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823185" rtl="0" eaLnBrk="1" latinLnBrk="0" hangingPunct="1">
        <a:lnSpc>
          <a:spcPct val="90000"/>
        </a:lnSpc>
        <a:spcBef>
          <a:spcPct val="0"/>
        </a:spcBef>
        <a:buNone/>
        <a:defRPr sz="39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96" indent="-205796" algn="l" defTabSz="823185" rtl="0" eaLnBrk="1" latinLnBrk="0" hangingPunct="1">
        <a:lnSpc>
          <a:spcPct val="90000"/>
        </a:lnSpc>
        <a:spcBef>
          <a:spcPts val="901"/>
        </a:spcBef>
        <a:buFont typeface="Arial" panose="020B0604020202020204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1pPr>
      <a:lvl2pPr marL="617388" indent="-205796" algn="l" defTabSz="82318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81" indent="-205796" algn="l" defTabSz="82318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574" indent="-205796" algn="l" defTabSz="82318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66" indent="-205796" algn="l" defTabSz="82318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758" indent="-205796" algn="l" defTabSz="82318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5350" indent="-205796" algn="l" defTabSz="82318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943" indent="-205796" algn="l" defTabSz="82318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8536" indent="-205796" algn="l" defTabSz="82318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18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2" algn="l" defTabSz="82318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185" algn="l" defTabSz="82318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777" algn="l" defTabSz="82318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6370" algn="l" defTabSz="82318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962" algn="l" defTabSz="82318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54" algn="l" defTabSz="82318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1147" algn="l" defTabSz="82318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739" algn="l" defTabSz="82318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5F7A324-9CFC-4668-8210-7798FC42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18" y="365460"/>
            <a:ext cx="10515764" cy="1325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D6D2CB-3C7F-4E03-8FED-E76412A9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18" y="1825157"/>
            <a:ext cx="10515764" cy="435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E99C17-9929-4D1D-9A41-EA4686087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18" y="6356431"/>
            <a:ext cx="2742932" cy="365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26C3-DE48-486B-8EA6-AB8743011ACA}" type="datetimeFigureOut">
              <a:rPr lang="pl-PL" smtClean="0"/>
              <a:t>25.11.2019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8453BE-C72B-4B0D-970F-2CE585E7F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206" y="6356431"/>
            <a:ext cx="4115589" cy="365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D7A3F9-CBED-492D-9D1E-1E5A3669C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950" y="6356431"/>
            <a:ext cx="2742932" cy="365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6F0C-0B19-46F4-A81B-2B39E3A62D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88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617311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28" indent="-154328" algn="l" defTabSz="617311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84" indent="-154328" algn="l" defTabSz="617311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639" indent="-154328" algn="l" defTabSz="617311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295" indent="-154328" algn="l" defTabSz="617311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951" indent="-154328" algn="l" defTabSz="617311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606" indent="-154328" algn="l" defTabSz="617311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6262" indent="-154328" algn="l" defTabSz="617311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918" indent="-154328" algn="l" defTabSz="617311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574" indent="-154328" algn="l" defTabSz="617311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17311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56" algn="l" defTabSz="617311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311" algn="l" defTabSz="617311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967" algn="l" defTabSz="617311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623" algn="l" defTabSz="617311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279" algn="l" defTabSz="617311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934" algn="l" defTabSz="617311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590" algn="l" defTabSz="617311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9246" algn="l" defTabSz="617311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fdds.pl/baza_wiedzy/kontakt-dzieci-mlodziezy-pornografia-2017/" TargetMode="External"/><Relationship Id="rId3" Type="http://schemas.openxmlformats.org/officeDocument/2006/relationships/hyperlink" Target="https://akademia.nask.pl/baza-wiedzy/publikacje" TargetMode="External"/><Relationship Id="rId7" Type="http://schemas.openxmlformats.org/officeDocument/2006/relationships/hyperlink" Target="https://akademia.nask.pl/baza-wiedzy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i:10.1016/j.jenvman.2011.06.029" TargetMode="External"/><Relationship Id="rId5" Type="http://schemas.openxmlformats.org/officeDocument/2006/relationships/hyperlink" Target="https://fundacja.orange.pl/files/user_files/EU_Kids_Online_2019_v2.pdf" TargetMode="External"/><Relationship Id="rId4" Type="http://schemas.openxmlformats.org/officeDocument/2006/relationships/hyperlink" Target="https://www.rpo.gov.pl/pl/content/patotresci-w-internecie-niebezpieczna-codziennosc-naszych-dziec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ademia.nask.pl/" TargetMode="External"/><Relationship Id="rId2" Type="http://schemas.openxmlformats.org/officeDocument/2006/relationships/hyperlink" Target="mailto:marta.witkowska@nask.pl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8D786088-F294-4BDA-B36F-129132E91D8B}"/>
              </a:ext>
            </a:extLst>
          </p:cNvPr>
          <p:cNvSpPr/>
          <p:nvPr/>
        </p:nvSpPr>
        <p:spPr>
          <a:xfrm>
            <a:off x="0" y="5993526"/>
            <a:ext cx="12192000" cy="1944311"/>
          </a:xfrm>
          <a:prstGeom prst="rect">
            <a:avLst/>
          </a:prstGeom>
          <a:solidFill>
            <a:srgbClr val="00AB9D"/>
          </a:solidFill>
          <a:ln w="12700" cap="flat" cmpd="sng" algn="ctr">
            <a:solidFill>
              <a:srgbClr val="00AB9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466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54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E94DAA-4D7D-494A-ABF9-0E537B17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86" y="6120581"/>
            <a:ext cx="6875010" cy="737419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256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 Witkowska</a:t>
            </a:r>
            <a:endParaRPr lang="pl-PL" sz="2565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D4C2B2C-CD5C-8E41-AB82-7B55DDF8BC6E}"/>
              </a:ext>
            </a:extLst>
          </p:cNvPr>
          <p:cNvSpPr/>
          <p:nvPr/>
        </p:nvSpPr>
        <p:spPr>
          <a:xfrm rot="6729677">
            <a:off x="5614340" y="2352431"/>
            <a:ext cx="8307175" cy="2524895"/>
          </a:xfrm>
          <a:prstGeom prst="rect">
            <a:avLst/>
          </a:prstGeom>
          <a:solidFill>
            <a:srgbClr val="008E8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1642"/>
            <a:endParaRPr lang="pl-PL" sz="165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F4CBEB2F-2D0C-714F-8271-733E7631C805}"/>
              </a:ext>
            </a:extLst>
          </p:cNvPr>
          <p:cNvSpPr txBox="1">
            <a:spLocks/>
          </p:cNvSpPr>
          <p:nvPr/>
        </p:nvSpPr>
        <p:spPr>
          <a:xfrm>
            <a:off x="7031946" y="6164824"/>
            <a:ext cx="3314569" cy="324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121935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76" indent="0" algn="ctr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352" indent="0" algn="ctr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029" indent="0" algn="ctr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705" indent="0" algn="ctr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381" indent="0" algn="ctr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57" indent="0" algn="ctr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733" indent="0" algn="ctr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410" indent="0" algn="ctr" defTabSz="121935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3185">
              <a:spcBef>
                <a:spcPts val="901"/>
              </a:spcBef>
            </a:pPr>
            <a:r>
              <a:rPr lang="pl-PL" sz="18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Racibórz, 21 listopada 2019 r.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FA59568-C70C-43FE-85CB-EBF9C0DF4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0981" y="-1189838"/>
            <a:ext cx="7035394" cy="359085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17A157A-41E6-490D-BE73-C6888948BC0B}"/>
              </a:ext>
            </a:extLst>
          </p:cNvPr>
          <p:cNvSpPr/>
          <p:nvPr/>
        </p:nvSpPr>
        <p:spPr>
          <a:xfrm>
            <a:off x="442452" y="2338375"/>
            <a:ext cx="6255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NOWE TRENDY I WYZWANIA DLA NAUCZYCIELI (I RODZICÓW) CYFROWYCH NASTOLATKÓW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7381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018907-CA0E-417D-9308-6AB9C2AA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w ciągu roku widziałeś/widziałaś </a:t>
            </a:r>
            <a:br>
              <a:rPr lang="pl-PL" dirty="0"/>
            </a:br>
            <a:r>
              <a:rPr lang="pl-PL" dirty="0"/>
              <a:t>w internecie takie treści?</a:t>
            </a:r>
            <a:r>
              <a:rPr lang="pl-PL" baseline="30000" dirty="0"/>
              <a:t>4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678F8F-68AF-4BDF-AF78-6F0D8FEF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24AA5C9-7B49-444E-B9C4-5E7240FA0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59" y="1825625"/>
            <a:ext cx="1018908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21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018907-CA0E-417D-9308-6AB9C2AA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 CZAS, A JAKOŚĆ UŻYWANIA INTERNETU</a:t>
            </a:r>
            <a:r>
              <a:rPr lang="pl-PL" baseline="30000" dirty="0"/>
              <a:t>4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678F8F-68AF-4BDF-AF78-6F0D8FEF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56D1A41-FA7C-44D0-A185-0E938DCAF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232661"/>
              </p:ext>
            </p:extLst>
          </p:nvPr>
        </p:nvGraphicFramePr>
        <p:xfrm>
          <a:off x="226919" y="2080962"/>
          <a:ext cx="5620986" cy="371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ymbol zastępczy zawartości 5">
            <a:extLst>
              <a:ext uri="{FF2B5EF4-FFF2-40B4-BE49-F238E27FC236}">
                <a16:creationId xmlns:a16="http://schemas.microsoft.com/office/drawing/2014/main" id="{29A8B7C8-3A32-4BC9-A16B-1E71E5DB3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590219"/>
              </p:ext>
            </p:extLst>
          </p:nvPr>
        </p:nvGraphicFramePr>
        <p:xfrm>
          <a:off x="6344096" y="2080962"/>
          <a:ext cx="5620986" cy="371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230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CB4743-75F1-4C73-9608-6300CB90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</a:t>
            </a:r>
            <a:br>
              <a:rPr lang="pl-PL" dirty="0"/>
            </a:br>
            <a:r>
              <a:rPr lang="pl-PL" sz="4400" b="1" dirty="0"/>
              <a:t>DUŻY ODSETEK NASTOLATKÓW JEST UZALEŻNIONYCH OD INTERNETU I GIER</a:t>
            </a:r>
            <a:endParaRPr lang="pl-PL" sz="42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4D3234E-23B7-4B1E-A8F0-B7C7633E9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86" y="5633668"/>
            <a:ext cx="2856314" cy="1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7E197E3-1F2A-46DB-B72E-E68C1240B1B7}"/>
              </a:ext>
            </a:extLst>
          </p:cNvPr>
          <p:cNvSpPr txBox="1"/>
          <p:nvPr/>
        </p:nvSpPr>
        <p:spPr>
          <a:xfrm>
            <a:off x="988142" y="929148"/>
            <a:ext cx="99994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56% uczniów</a:t>
            </a:r>
            <a:r>
              <a:rPr kumimoji="0" lang="pl-PL" sz="5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uważa, że powinni mniej (krócej) korzystać ze smartfona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45FD12-0824-455B-B4AD-1E2B05A898DD}"/>
              </a:ext>
            </a:extLst>
          </p:cNvPr>
          <p:cNvSpPr txBox="1"/>
          <p:nvPr/>
        </p:nvSpPr>
        <p:spPr>
          <a:xfrm>
            <a:off x="988142" y="2721114"/>
            <a:ext cx="104271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l-P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 nastolatków</a:t>
            </a:r>
            <a:r>
              <a:rPr lang="pl-PL" sz="5400" b="1" baseline="30000" dirty="0">
                <a:solidFill>
                  <a:prstClr val="white"/>
                </a:solidFill>
              </a:rPr>
              <a:t>4</a:t>
            </a:r>
            <a:endParaRPr kumimoji="0" lang="pl-PL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dysfunkcyjnie korzysta z internetu i gier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5CA548D-13B2-4DF8-8526-F500B6C7B3CB}"/>
              </a:ext>
            </a:extLst>
          </p:cNvPr>
          <p:cNvSpPr txBox="1"/>
          <p:nvPr/>
        </p:nvSpPr>
        <p:spPr>
          <a:xfrm>
            <a:off x="988142" y="4513080"/>
            <a:ext cx="99994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1-1,5% młodzieży</a:t>
            </a:r>
            <a:r>
              <a:rPr kumimoji="0" lang="pl-PL" sz="5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przejawia cechy uzależnienia od internetu i gier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0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982E6-7B21-4E7C-9EC6-E28C20DC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WPŁYWAJĄ NA NASTOLATKI DŁUGIE GODZINY PRZED EKRANEM?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708281-FB58-4C39-8BB6-CA0045F11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światło emitowane przez ekrany LED zaburza zegar biologiczny </a:t>
            </a:r>
            <a:br>
              <a:rPr lang="pl-PL" dirty="0"/>
            </a:br>
            <a:r>
              <a:rPr lang="pl-PL" dirty="0"/>
              <a:t>(5x szybciej tłumi wydzielanie melatoniny)</a:t>
            </a:r>
            <a:r>
              <a:rPr lang="pl-PL" baseline="30000" dirty="0"/>
              <a:t>5</a:t>
            </a:r>
          </a:p>
          <a:p>
            <a:r>
              <a:rPr lang="pl-PL" dirty="0"/>
              <a:t>zachowania ryzykowne w sieci (pornografia – 3x i hazard online – 4x)</a:t>
            </a:r>
            <a:r>
              <a:rPr lang="pl-PL" baseline="30000" dirty="0"/>
              <a:t>6</a:t>
            </a:r>
            <a:endParaRPr lang="pl-PL" dirty="0"/>
          </a:p>
          <a:p>
            <a:r>
              <a:rPr lang="pl-PL" dirty="0"/>
              <a:t>nastolatki uzależnione - 2,4 x częściej angażują się w samookaleczenia</a:t>
            </a:r>
            <a:r>
              <a:rPr lang="pl-PL" baseline="30000" dirty="0"/>
              <a:t>7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zaburzenie korzystania z gier internetowych (ang. </a:t>
            </a:r>
            <a:r>
              <a:rPr lang="pl-PL" i="1" dirty="0"/>
              <a:t>IGD - internet </a:t>
            </a:r>
            <a:r>
              <a:rPr lang="pl-PL" i="1" dirty="0" err="1"/>
              <a:t>gaming</a:t>
            </a:r>
            <a:r>
              <a:rPr lang="pl-PL" i="1" dirty="0"/>
              <a:t> </a:t>
            </a:r>
            <a:r>
              <a:rPr lang="pl-PL" i="1" dirty="0" err="1"/>
              <a:t>disorder</a:t>
            </a:r>
            <a:r>
              <a:rPr lang="pl-PL" dirty="0"/>
              <a:t>) wpisane do V edycji Klasyfikacji Zaburzeń Psychicznych (DSM-V)</a:t>
            </a:r>
            <a:r>
              <a:rPr lang="pl-PL" baseline="30000" dirty="0"/>
              <a:t>8</a:t>
            </a:r>
          </a:p>
          <a:p>
            <a:r>
              <a:rPr lang="pl-PL" dirty="0"/>
              <a:t>zaburzenia korzystania z internetu (ang. </a:t>
            </a:r>
            <a:r>
              <a:rPr lang="pl-PL" i="1" dirty="0"/>
              <a:t>IAD - Internet </a:t>
            </a:r>
            <a:r>
              <a:rPr lang="pl-PL" i="1" dirty="0" err="1"/>
              <a:t>Addiction</a:t>
            </a:r>
            <a:r>
              <a:rPr lang="pl-PL" i="1" dirty="0"/>
              <a:t> </a:t>
            </a:r>
            <a:r>
              <a:rPr lang="pl-PL" i="1" dirty="0" err="1"/>
              <a:t>Disorder</a:t>
            </a:r>
            <a:r>
              <a:rPr lang="pl-PL" dirty="0"/>
              <a:t>) nie uwzględniono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710D2D2-4FA2-4900-9D75-5FFEC44A5A8D}"/>
              </a:ext>
            </a:extLst>
          </p:cNvPr>
          <p:cNvCxnSpPr>
            <a:cxnSpLocks/>
          </p:cNvCxnSpPr>
          <p:nvPr/>
        </p:nvCxnSpPr>
        <p:spPr>
          <a:xfrm>
            <a:off x="838200" y="3818021"/>
            <a:ext cx="10515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8CCC888C-3D3A-4FA2-A420-F152A9661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3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A65775-4252-478E-8B8B-5519C17E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NADUŻYWANIE INTERNETU I GIER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93FB5D6C-C10E-4370-8C4D-CAAA50CD1269}"/>
              </a:ext>
            </a:extLst>
          </p:cNvPr>
          <p:cNvGrpSpPr/>
          <p:nvPr/>
        </p:nvGrpSpPr>
        <p:grpSpPr>
          <a:xfrm>
            <a:off x="1407939" y="1690688"/>
            <a:ext cx="9152116" cy="4882288"/>
            <a:chOff x="337691" y="1759339"/>
            <a:chExt cx="8361437" cy="4305522"/>
          </a:xfrm>
        </p:grpSpPr>
        <p:pic>
          <p:nvPicPr>
            <p:cNvPr id="5" name="Shape 147">
              <a:extLst>
                <a:ext uri="{FF2B5EF4-FFF2-40B4-BE49-F238E27FC236}">
                  <a16:creationId xmlns:a16="http://schemas.microsoft.com/office/drawing/2014/main" id="{F10436FC-65DE-4B90-A719-D4964736B02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8082" y="1809672"/>
              <a:ext cx="932657" cy="949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148">
              <a:extLst>
                <a:ext uri="{FF2B5EF4-FFF2-40B4-BE49-F238E27FC236}">
                  <a16:creationId xmlns:a16="http://schemas.microsoft.com/office/drawing/2014/main" id="{00F3F60B-6546-44B9-84F6-B1DD224EFA6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86302" y="1784655"/>
              <a:ext cx="922495" cy="938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49">
              <a:extLst>
                <a:ext uri="{FF2B5EF4-FFF2-40B4-BE49-F238E27FC236}">
                  <a16:creationId xmlns:a16="http://schemas.microsoft.com/office/drawing/2014/main" id="{303C15BA-B0C6-41ED-8B93-AD6C55F14A6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25798" y="1759339"/>
              <a:ext cx="1015941" cy="1033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50">
              <a:extLst>
                <a:ext uri="{FF2B5EF4-FFF2-40B4-BE49-F238E27FC236}">
                  <a16:creationId xmlns:a16="http://schemas.microsoft.com/office/drawing/2014/main" id="{80DA1C00-9104-4F17-9395-3779448B1B3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6042" y="3950389"/>
              <a:ext cx="1056274" cy="1074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52">
              <a:extLst>
                <a:ext uri="{FF2B5EF4-FFF2-40B4-BE49-F238E27FC236}">
                  <a16:creationId xmlns:a16="http://schemas.microsoft.com/office/drawing/2014/main" id="{1C61E936-5C64-4869-BEE8-B3D7D4678F1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4246" y="3919150"/>
              <a:ext cx="1056223" cy="107479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D8596A23-5618-443E-B75C-791325130847}"/>
                </a:ext>
              </a:extLst>
            </p:cNvPr>
            <p:cNvGrpSpPr/>
            <p:nvPr/>
          </p:nvGrpSpPr>
          <p:grpSpPr>
            <a:xfrm>
              <a:off x="3487632" y="3828190"/>
              <a:ext cx="1834724" cy="1326754"/>
              <a:chOff x="3478841" y="3851571"/>
              <a:chExt cx="1811319" cy="1287198"/>
            </a:xfrm>
          </p:grpSpPr>
          <p:pic>
            <p:nvPicPr>
              <p:cNvPr id="17" name="Shape 151">
                <a:extLst>
                  <a:ext uri="{FF2B5EF4-FFF2-40B4-BE49-F238E27FC236}">
                    <a16:creationId xmlns:a16="http://schemas.microsoft.com/office/drawing/2014/main" id="{3F1C2C28-7A25-48EC-9FC2-41FD81AD7B91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478841" y="4133182"/>
                <a:ext cx="1065185" cy="10055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Shape 156">
                <a:extLst>
                  <a:ext uri="{FF2B5EF4-FFF2-40B4-BE49-F238E27FC236}">
                    <a16:creationId xmlns:a16="http://schemas.microsoft.com/office/drawing/2014/main" id="{4C17573A-B5A8-42B4-8869-4B15F20FD283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833669" y="3851571"/>
                <a:ext cx="355524" cy="2509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Shape 158">
                <a:extLst>
                  <a:ext uri="{FF2B5EF4-FFF2-40B4-BE49-F238E27FC236}">
                    <a16:creationId xmlns:a16="http://schemas.microsoft.com/office/drawing/2014/main" id="{87B3D8DF-9FE7-44F1-90D8-792E882D468D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686312" y="3978244"/>
                <a:ext cx="603848" cy="6038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" name="Shape 154">
              <a:extLst>
                <a:ext uri="{FF2B5EF4-FFF2-40B4-BE49-F238E27FC236}">
                  <a16:creationId xmlns:a16="http://schemas.microsoft.com/office/drawing/2014/main" id="{E94A63C5-8533-40AF-9530-CD4E0ECD7DF5}"/>
                </a:ext>
              </a:extLst>
            </p:cNvPr>
            <p:cNvSpPr txBox="1"/>
            <p:nvPr/>
          </p:nvSpPr>
          <p:spPr>
            <a:xfrm>
              <a:off x="2671595" y="2848075"/>
              <a:ext cx="3405156" cy="694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Złość, irytacja, gdy coś lub ktoś przeszkadza w korzystaniu </a:t>
              </a:r>
              <a:b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z komputera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D7003ED5-C6A7-4C52-8240-E1E4F904B478}"/>
                </a:ext>
              </a:extLst>
            </p:cNvPr>
            <p:cNvSpPr txBox="1"/>
            <p:nvPr/>
          </p:nvSpPr>
          <p:spPr>
            <a:xfrm>
              <a:off x="6368408" y="2830887"/>
              <a:ext cx="2330720" cy="46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Pogorszenie wyników </a:t>
              </a:r>
              <a:b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</a:b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w nauce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8E0FB018-B314-46BE-A22F-D281F741FC02}"/>
                </a:ext>
              </a:extLst>
            </p:cNvPr>
            <p:cNvSpPr txBox="1"/>
            <p:nvPr/>
          </p:nvSpPr>
          <p:spPr>
            <a:xfrm>
              <a:off x="425614" y="2839065"/>
              <a:ext cx="1837592" cy="46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Coraz więcej czasu przed ekranem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78793A68-71F7-42B4-9EA9-DAAE8616608F}"/>
                </a:ext>
              </a:extLst>
            </p:cNvPr>
            <p:cNvSpPr txBox="1"/>
            <p:nvPr/>
          </p:nvSpPr>
          <p:spPr>
            <a:xfrm>
              <a:off x="337691" y="5223388"/>
              <a:ext cx="2013438" cy="84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Nieudane próby ograniczania czasu spędzanego przed ekranem</a:t>
              </a: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8D35A6A5-92EC-4DBB-A69A-44E061B27462}"/>
                </a:ext>
              </a:extLst>
            </p:cNvPr>
            <p:cNvSpPr txBox="1"/>
            <p:nvPr/>
          </p:nvSpPr>
          <p:spPr>
            <a:xfrm>
              <a:off x="3493920" y="5223388"/>
              <a:ext cx="2145323" cy="65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Utrata zainteresowań, ograniczanie kontaktów </a:t>
              </a:r>
              <a:b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</a:b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z rówieśnikami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2028AA11-DEEE-43C9-AF7A-C6010510AAE6}"/>
                </a:ext>
              </a:extLst>
            </p:cNvPr>
            <p:cNvSpPr txBox="1"/>
            <p:nvPr/>
          </p:nvSpPr>
          <p:spPr>
            <a:xfrm>
              <a:off x="6611242" y="5223388"/>
              <a:ext cx="2022231" cy="46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Przymus bycia stale online, FOMO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19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D904D408-3E07-4520-B5C8-9ABEE69B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2217"/>
            <a:ext cx="12192000" cy="284290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3545F78-D66C-4AD9-80CD-EDA16CCC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Co nie jest skuteczne?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B43312-B7E7-4637-8A04-62C59BC6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nagłe i drastyczne próby ograniczania dziecku dostępu do komputera lub grania</a:t>
            </a:r>
          </a:p>
          <a:p>
            <a:r>
              <a:rPr lang="pl-PL" dirty="0"/>
              <a:t>zabieranie lub niszczenie sprzętu,</a:t>
            </a:r>
          </a:p>
          <a:p>
            <a:r>
              <a:rPr lang="pl-PL" dirty="0"/>
              <a:t>odłączanie internetu</a:t>
            </a:r>
          </a:p>
          <a:p>
            <a:r>
              <a:rPr lang="pl-PL" dirty="0"/>
              <a:t>kasowanie konta czy postaci w grze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Dzięki graniu nastolatek zaspokaja istotne dla siebie potrzeby - nagłe odcięcie od gry powoduje poczucie utraty całego życia</a:t>
            </a:r>
          </a:p>
          <a:p>
            <a:pPr marL="0" indent="0">
              <a:buNone/>
            </a:pPr>
            <a:r>
              <a:rPr lang="pl-PL" b="1" dirty="0"/>
              <a:t>Takie działanie może wywołać kryzys psychiczny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4463E8-E872-4914-B4EE-DE0D54F1F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4B3903C-7837-4607-A015-97D34CF38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8755" y="-4908752"/>
            <a:ext cx="2374492" cy="12192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6C3AE0F-BBC2-489E-8B68-21BCC4C5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4" y="365125"/>
            <a:ext cx="10380406" cy="1325563"/>
          </a:xfrm>
        </p:spPr>
        <p:txBody>
          <a:bodyPr/>
          <a:lstStyle/>
          <a:p>
            <a:r>
              <a:rPr lang="pl-PL" b="1" dirty="0"/>
              <a:t>Małe dziecko (3-6 lat)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242406-BA10-4DA5-BAD8-2BDBC9CB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4" y="2739617"/>
            <a:ext cx="10380407" cy="3871245"/>
          </a:xfrm>
        </p:spPr>
        <p:txBody>
          <a:bodyPr/>
          <a:lstStyle/>
          <a:p>
            <a:r>
              <a:rPr lang="pl-PL" dirty="0"/>
              <a:t>do 2 r. ż. dziecko nie pozwalajmy dziecku korzystać ze smartfona </a:t>
            </a:r>
            <a:br>
              <a:rPr lang="pl-PL" dirty="0"/>
            </a:br>
            <a:r>
              <a:rPr lang="pl-PL" dirty="0"/>
              <a:t>i tabletu</a:t>
            </a:r>
          </a:p>
          <a:p>
            <a:r>
              <a:rPr lang="pl-PL" b="1" dirty="0"/>
              <a:t>ZAWSZE </a:t>
            </a:r>
            <a:r>
              <a:rPr lang="pl-PL" dirty="0"/>
              <a:t>towarzyszmy dzieciom </a:t>
            </a:r>
          </a:p>
          <a:p>
            <a:r>
              <a:rPr lang="pl-PL" dirty="0"/>
              <a:t>limit czasu: 10-20 min </a:t>
            </a:r>
          </a:p>
          <a:p>
            <a:r>
              <a:rPr lang="pl-PL" dirty="0"/>
              <a:t>smartfon i tablet to nagroda, a jego brak to kara</a:t>
            </a:r>
          </a:p>
          <a:p>
            <a:r>
              <a:rPr lang="pl-PL" dirty="0"/>
              <a:t>dziecko nie zasypia z urządzeniem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97BC2CD-3B17-4DA7-839B-CBA8BC158C9E}"/>
              </a:ext>
            </a:extLst>
          </p:cNvPr>
          <p:cNvSpPr txBox="1"/>
          <p:nvPr/>
        </p:nvSpPr>
        <p:spPr>
          <a:xfrm>
            <a:off x="973394" y="1440258"/>
            <a:ext cx="91415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40% rocznych i dwuletnich dzieci korzysta ze smartfonów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tabletów – co trzecie codziennie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87AC4C-04F2-4DF4-937B-F28153D1D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728" y="5632596"/>
            <a:ext cx="285927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68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80C98AC-92E4-4FDF-9743-02067D8B8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0"/>
            <a:ext cx="12192000" cy="24248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6C3AE0F-BBC2-489E-8B68-21BCC4C5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b="1" dirty="0"/>
              <a:t>Starsze dziecko (7-13)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242406-BA10-4DA5-BAD8-2BDBC9CB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99019"/>
            <a:ext cx="10515600" cy="4351338"/>
          </a:xfrm>
        </p:spPr>
        <p:txBody>
          <a:bodyPr/>
          <a:lstStyle/>
          <a:p>
            <a:r>
              <a:rPr lang="pl-PL" dirty="0"/>
              <a:t>ustalamy zasady korzystania (hasła!)</a:t>
            </a:r>
          </a:p>
          <a:p>
            <a:r>
              <a:rPr lang="pl-PL" dirty="0"/>
              <a:t>uczymy higieny korzystania (równoważenie aktywności)</a:t>
            </a:r>
          </a:p>
          <a:p>
            <a:r>
              <a:rPr lang="pl-PL" dirty="0"/>
              <a:t>rozmawiamy o bezpieczeństwie</a:t>
            </a:r>
          </a:p>
          <a:p>
            <a:r>
              <a:rPr lang="pl-PL" dirty="0"/>
              <a:t>limit czasu – tygodniowy</a:t>
            </a:r>
          </a:p>
          <a:p>
            <a:r>
              <a:rPr lang="pl-PL" dirty="0"/>
              <a:t>wiemy, co dziecko robi w sieci (gramy wspólnie w gry, oglądamy filmiki)</a:t>
            </a:r>
          </a:p>
          <a:p>
            <a:r>
              <a:rPr lang="pl-PL" dirty="0"/>
              <a:t>wyłączamy urządzenia 2 godziny przed snem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C3812AC-44A7-4968-B48C-E3D64FF705D5}"/>
              </a:ext>
            </a:extLst>
          </p:cNvPr>
          <p:cNvSpPr/>
          <p:nvPr/>
        </p:nvSpPr>
        <p:spPr>
          <a:xfrm>
            <a:off x="838198" y="1408529"/>
            <a:ext cx="10515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Granie, YouTube, 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Pierwszy smartfon – 6 lat, 10 m-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6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CB4743-75F1-4C73-9608-6300CB90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</a:t>
            </a:r>
            <a:br>
              <a:rPr lang="pl-PL" dirty="0"/>
            </a:br>
            <a:r>
              <a:rPr lang="pl-PL" sz="4400" b="1" dirty="0"/>
              <a:t>NASTOLATKI ŚWIETNIE RADZĄ SOBIE W SIECI</a:t>
            </a:r>
            <a:endParaRPr lang="pl-PL" sz="42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FF23328-91F3-4C9E-86AF-1C3D497F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86" y="5633668"/>
            <a:ext cx="2856314" cy="1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1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CB4743-75F1-4C73-9608-6300CB90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</a:t>
            </a:r>
            <a:br>
              <a:rPr lang="pl-PL" dirty="0"/>
            </a:br>
            <a:r>
              <a:rPr lang="pl-PL" sz="4400" b="1" dirty="0"/>
              <a:t>RODZICE WIEDZĄ, CO ICH DZIECI ROBIĄ </a:t>
            </a:r>
            <a:br>
              <a:rPr lang="pl-PL" sz="4400" b="1" dirty="0"/>
            </a:br>
            <a:r>
              <a:rPr lang="pl-PL" sz="4400" b="1" dirty="0"/>
              <a:t>W SIECI</a:t>
            </a:r>
            <a:endParaRPr lang="pl-PL" sz="42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82CB71A-107A-40C0-9C84-F6B9177A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86" y="5633668"/>
            <a:ext cx="2856314" cy="1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69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018907-CA0E-417D-9308-6AB9C2AA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8058" cy="1325563"/>
          </a:xfrm>
        </p:spPr>
        <p:txBody>
          <a:bodyPr>
            <a:normAutofit/>
          </a:bodyPr>
          <a:lstStyle/>
          <a:p>
            <a:r>
              <a:rPr lang="pl-PL" sz="4000" dirty="0"/>
              <a:t>JAK MŁODZI OCENIAJĄ SWOJE KOMPETENCJE?</a:t>
            </a:r>
            <a:r>
              <a:rPr lang="pl-PL" sz="4000" baseline="30000" dirty="0"/>
              <a:t>4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F1BA65E-FBE0-4B8F-AC44-22C93A5F3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991729"/>
              </p:ext>
            </p:extLst>
          </p:nvPr>
        </p:nvGraphicFramePr>
        <p:xfrm>
          <a:off x="6253316" y="1485974"/>
          <a:ext cx="6044380" cy="4265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B2678F8F-68AF-4BDF-AF78-6F0D8FEF8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9B8CCD2-0AC6-4FD4-8791-575A1E6CBCA3}"/>
              </a:ext>
            </a:extLst>
          </p:cNvPr>
          <p:cNvSpPr txBox="1"/>
          <p:nvPr/>
        </p:nvSpPr>
        <p:spPr>
          <a:xfrm>
            <a:off x="294967" y="2468466"/>
            <a:ext cx="595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Wiem, jak sprawdzić koszty korzystania z aplikacji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925320-1528-4BC2-91E2-A7DBD543E57B}"/>
              </a:ext>
            </a:extLst>
          </p:cNvPr>
          <p:cNvSpPr txBox="1"/>
          <p:nvPr/>
        </p:nvSpPr>
        <p:spPr>
          <a:xfrm>
            <a:off x="294967" y="3080061"/>
            <a:ext cx="6813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Wiem, jak tworzyć i publikować w internecie filmy i muzykę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62470E7-4967-4A4E-9BAF-790EB6D908BB}"/>
              </a:ext>
            </a:extLst>
          </p:cNvPr>
          <p:cNvSpPr txBox="1"/>
          <p:nvPr/>
        </p:nvSpPr>
        <p:spPr>
          <a:xfrm>
            <a:off x="294967" y="3606668"/>
            <a:ext cx="59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Łatwo mi wybrać najlepsze słowa kluczowe, żeby wyszukać coś w internecie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9C8429C-5D7C-42BE-BD1D-766B6685A563}"/>
              </a:ext>
            </a:extLst>
          </p:cNvPr>
          <p:cNvSpPr txBox="1"/>
          <p:nvPr/>
        </p:nvSpPr>
        <p:spPr>
          <a:xfrm>
            <a:off x="294967" y="4314554"/>
            <a:ext cx="59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Łatwo mi sprawdzić, czy informacja, którą znalazłem/łam w internecie jest prawdziwa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9E3225-EE2D-43C9-8879-1C7140690759}"/>
              </a:ext>
            </a:extLst>
          </p:cNvPr>
          <p:cNvSpPr txBox="1"/>
          <p:nvPr/>
        </p:nvSpPr>
        <p:spPr>
          <a:xfrm>
            <a:off x="294967" y="5042997"/>
            <a:ext cx="59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+mj-lt"/>
              </a:rPr>
              <a:t>Wiem, jak edytować/zmienić treści, które inni stworzyli </a:t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i zamieścili online</a:t>
            </a:r>
          </a:p>
        </p:txBody>
      </p:sp>
    </p:spTree>
    <p:extLst>
      <p:ext uri="{BB962C8B-B14F-4D97-AF65-F5344CB8AC3E}">
        <p14:creationId xmlns:p14="http://schemas.microsoft.com/office/powerpoint/2010/main" val="139756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700629B-8C49-4FAA-83FB-0603E0FAD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709" y="1253331"/>
            <a:ext cx="4502011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+mj-lt"/>
              </a:rPr>
              <a:t>Czy któryś z nauczycieli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w twojej szkole…?</a:t>
            </a:r>
          </a:p>
        </p:txBody>
      </p:sp>
      <p:pic>
        <p:nvPicPr>
          <p:cNvPr id="7" name="Symbol zastępczy zawartości 5">
            <a:extLst>
              <a:ext uri="{FF2B5EF4-FFF2-40B4-BE49-F238E27FC236}">
                <a16:creationId xmlns:a16="http://schemas.microsoft.com/office/drawing/2014/main" id="{F1FF522E-5ABB-415F-ADC5-C9593FEBE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48" y="76884"/>
            <a:ext cx="7311048" cy="67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34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4F98C-FBE8-4032-B702-3F2A99EC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6266" cy="1325563"/>
          </a:xfrm>
        </p:spPr>
        <p:txBody>
          <a:bodyPr/>
          <a:lstStyle/>
          <a:p>
            <a:r>
              <a:rPr lang="pl-PL" dirty="0"/>
              <a:t>OBECNOŚĆ W MEDIACH SPOŁECZNOŚCIOWYCH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CE7E9367-CA74-4A37-9570-F3EC905B97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6516973"/>
              </p:ext>
            </p:extLst>
          </p:nvPr>
        </p:nvGraphicFramePr>
        <p:xfrm>
          <a:off x="838200" y="1825625"/>
          <a:ext cx="5181600" cy="483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699D1F9B-B78C-450D-A862-6FD0EB3B98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8231669"/>
              </p:ext>
            </p:extLst>
          </p:nvPr>
        </p:nvGraphicFramePr>
        <p:xfrm>
          <a:off x="6296332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368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476BF957-B8EE-4A4A-9DB1-67C7BC6A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777572" cy="2363492"/>
          </a:xfrm>
        </p:spPr>
        <p:txBody>
          <a:bodyPr>
            <a:normAutofit/>
          </a:bodyPr>
          <a:lstStyle/>
          <a:p>
            <a:r>
              <a:rPr lang="pl-PL" sz="4400" dirty="0"/>
              <a:t>POKOLENIE</a:t>
            </a:r>
            <a:br>
              <a:rPr lang="pl-PL" sz="4400" dirty="0"/>
            </a:br>
            <a:r>
              <a:rPr lang="pl-PL" sz="4400" dirty="0"/>
              <a:t>PATRZ </a:t>
            </a:r>
            <a:br>
              <a:rPr lang="pl-PL" sz="4400" dirty="0"/>
            </a:br>
            <a:r>
              <a:rPr lang="pl-PL" sz="4400" dirty="0"/>
              <a:t>NA MNIE</a:t>
            </a:r>
            <a:r>
              <a:rPr lang="pl-PL" sz="4400" baseline="30000" dirty="0"/>
              <a:t>1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C53EEA11-F7C3-4717-8B56-FE05646CD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BBB44ECA-0122-40E0-8731-DB087741F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"/>
          <a:stretch/>
        </p:blipFill>
        <p:spPr>
          <a:xfrm>
            <a:off x="4617360" y="0"/>
            <a:ext cx="757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99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8CFB01A-1DBF-4D87-B784-3BE73F93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Pozytywni młodzi twórcy</a:t>
            </a:r>
            <a:r>
              <a:rPr lang="pl-PL" baseline="30000" dirty="0"/>
              <a:t>9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D48C94-FEA3-467A-B8EF-9BE451E0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latin typeface="+mj-lt"/>
              </a:rPr>
              <a:t>Impuls do dojrzewania 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Możliwość rozwoju osobistej odporności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psychicznej – </a:t>
            </a:r>
            <a:r>
              <a:rPr lang="pl-PL" dirty="0" err="1">
                <a:latin typeface="+mj-lt"/>
              </a:rPr>
              <a:t>resilience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Szerokie sieci społeczne – wsparcie i wiedzę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Zaangażowanie i wzmocnienie działań offline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Wyrównanie szans rozwojowych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9248DE-8C1F-4578-9AA6-8DEE9EBA6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60" y="483112"/>
            <a:ext cx="3850394" cy="54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76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8CFB01A-1DBF-4D87-B784-3BE73F93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Rady od młodych twórców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D48C94-FEA3-467A-B8EF-9BE451E0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>
                <a:latin typeface="+mj-lt"/>
              </a:rPr>
              <a:t>Koncentracja na własnej pasji i marzeniach to pierwszy krok	</a:t>
            </a:r>
          </a:p>
          <a:p>
            <a:r>
              <a:rPr lang="pl-PL" dirty="0">
                <a:latin typeface="+mj-lt"/>
              </a:rPr>
              <a:t>Niezależność i oryginalność - niezbędne do bycia „zauważonym”</a:t>
            </a:r>
          </a:p>
          <a:p>
            <a:r>
              <a:rPr lang="pl-PL" dirty="0">
                <a:latin typeface="+mj-lt"/>
              </a:rPr>
              <a:t>Konsekwencja i upór w działaniu pomogą w niepoddawaniu się trudnościom</a:t>
            </a:r>
          </a:p>
          <a:p>
            <a:r>
              <a:rPr lang="pl-PL" dirty="0">
                <a:latin typeface="+mj-lt"/>
              </a:rPr>
              <a:t>Rozwój indywidualny jest motorem aktywności </a:t>
            </a:r>
          </a:p>
          <a:p>
            <a:r>
              <a:rPr lang="pl-PL" dirty="0">
                <a:latin typeface="+mj-lt"/>
              </a:rPr>
              <a:t>Odporność na krytykę – doceń uwagi, ignoruj hejt </a:t>
            </a:r>
          </a:p>
          <a:p>
            <a:r>
              <a:rPr lang="pl-PL" dirty="0">
                <a:latin typeface="+mj-lt"/>
              </a:rPr>
              <a:t>Kreatywność czyli przełam rutynę 	 </a:t>
            </a:r>
          </a:p>
          <a:p>
            <a:r>
              <a:rPr lang="pl-PL" dirty="0">
                <a:latin typeface="+mj-lt"/>
              </a:rPr>
              <a:t>Cierpliwość w oczekiwaniu sukces czyli róbmy swoje </a:t>
            </a:r>
          </a:p>
          <a:p>
            <a:r>
              <a:rPr lang="pl-PL" dirty="0">
                <a:latin typeface="+mj-lt"/>
              </a:rPr>
              <a:t>Dyscyplina czyli nie odkładaj na później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02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8CFB01A-1DBF-4D87-B784-3BE73F93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Pozytywni młodzi twórcy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D48C94-FEA3-467A-B8EF-9BE451E0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latin typeface="+mj-lt"/>
              </a:rPr>
              <a:t>Kontakt z agresją i hejtem odbiorców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	[o </a:t>
            </a:r>
            <a:r>
              <a:rPr lang="pl-PL" dirty="0" err="1">
                <a:latin typeface="+mj-lt"/>
              </a:rPr>
              <a:t>hejcie</a:t>
            </a:r>
            <a:r>
              <a:rPr lang="pl-PL" dirty="0">
                <a:latin typeface="+mj-lt"/>
              </a:rPr>
              <a:t>] Zachowajcie duży dystans. Najlepiej tak głęboki, jak Rów Mariański. (27)</a:t>
            </a:r>
          </a:p>
          <a:p>
            <a:r>
              <a:rPr lang="pl-PL" dirty="0">
                <a:latin typeface="+mj-lt"/>
              </a:rPr>
              <a:t>Bezkrytycyzm co do własnej wiedzy i brak weryfikacji źródeł 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	Szczerze – według mnie internet się zmienia, ale czy trzeba się czegoś uczyć? Myślę, że nie 	trzeba, to co umiem w zupełności mi wystarcza. (38)</a:t>
            </a:r>
          </a:p>
          <a:p>
            <a:r>
              <a:rPr lang="pl-PL" dirty="0">
                <a:latin typeface="+mj-lt"/>
              </a:rPr>
              <a:t>Naruszenia prywatności i trudność w radzeniu sobie z nagłą popularnością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	No, bez internetu nie byłoby mnie, takiego jakim jestem, w takiej formie, a przede wszystkim 	nie byłbym tak rozpoznawalny. Wpłynęło [to na mnie] dość drastycznie, gdyż wśród osób 		młodszych, rzadziej starszych w wieku od 20 lat głównie, jestem ikoniczny, wielu ludzi potrafi 	mnie rozpoznać na ulicy, co sprawia ze moja prywatność jest ograniczona, a czasem nie 	istnieje. (38)</a:t>
            </a:r>
          </a:p>
          <a:p>
            <a:r>
              <a:rPr lang="pl-PL" dirty="0">
                <a:latin typeface="+mj-lt"/>
              </a:rPr>
              <a:t>Wykorzystanie korporacyjno-komercyjne</a:t>
            </a:r>
          </a:p>
          <a:p>
            <a:r>
              <a:rPr lang="pl-PL" dirty="0">
                <a:latin typeface="+mj-lt"/>
              </a:rPr>
              <a:t>Duża zależność od internetu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3042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CB4743-75F1-4C73-9608-6300CB90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</a:t>
            </a:r>
            <a:br>
              <a:rPr lang="pl-PL" dirty="0"/>
            </a:br>
            <a:r>
              <a:rPr lang="pl-PL" sz="4400" b="1" dirty="0"/>
              <a:t>SEKSTING I PORNOGRAFICZNY SELF GENERATED CONTENT WŚRÓD NASTOLATKÓW TO MARGINES</a:t>
            </a:r>
            <a:endParaRPr lang="pl-PL" sz="4200" b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6A0A724-98FB-4429-BEF3-B81C4776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6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55549-8B3C-4BE1-909E-4BEAE727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CZĘŚCIEJ NIŻ MYŚLIMY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673AE6-3634-42E3-AD7B-BE21D4E7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Zjawisko sekstingu</a:t>
            </a:r>
            <a:r>
              <a:rPr lang="pl-PL" baseline="30000" dirty="0"/>
              <a:t>4</a:t>
            </a:r>
          </a:p>
          <a:p>
            <a:r>
              <a:rPr lang="pl-PL" dirty="0"/>
              <a:t>0,87% 11-12-latków i 5,33% 15-17-latków wysłało swoje zdjęcie/film</a:t>
            </a:r>
          </a:p>
          <a:p>
            <a:pPr marL="0" indent="0">
              <a:buNone/>
            </a:pPr>
            <a:r>
              <a:rPr lang="pl-PL" dirty="0"/>
              <a:t>ALE</a:t>
            </a:r>
          </a:p>
          <a:p>
            <a:r>
              <a:rPr lang="pl-PL" dirty="0"/>
              <a:t>11% otrzymało, 34 wysłało (15-18)</a:t>
            </a:r>
            <a:r>
              <a:rPr lang="pl-PL" baseline="30000" dirty="0"/>
              <a:t>1</a:t>
            </a:r>
          </a:p>
          <a:p>
            <a:endParaRPr lang="pl-PL" dirty="0"/>
          </a:p>
          <a:p>
            <a:r>
              <a:rPr lang="pl-PL" dirty="0"/>
              <a:t>Materiały dotyczące seksu</a:t>
            </a:r>
            <a:r>
              <a:rPr lang="pl-PL" baseline="30000" dirty="0"/>
              <a:t>8</a:t>
            </a:r>
          </a:p>
          <a:p>
            <a:r>
              <a:rPr lang="pl-PL" dirty="0"/>
              <a:t>43% dzieci i nastolatków (11-18 lat) miało kontakt  </a:t>
            </a:r>
            <a:br>
              <a:rPr lang="pl-PL" dirty="0"/>
            </a:br>
            <a:r>
              <a:rPr lang="pl-PL" dirty="0"/>
              <a:t>z treściami pornograficznymi </a:t>
            </a:r>
          </a:p>
          <a:p>
            <a:r>
              <a:rPr lang="pl-PL" dirty="0"/>
              <a:t>22% zetknęło się z pornografią w połączeniu z przemocą lub robieniem komuś krzywdy</a:t>
            </a:r>
          </a:p>
          <a:p>
            <a:r>
              <a:rPr lang="pl-PL" dirty="0"/>
              <a:t>92% wskazało, iż do kontaktu z materiałami pornograficznymi najczęściej dochodzi w internecie</a:t>
            </a:r>
          </a:p>
          <a:p>
            <a:r>
              <a:rPr lang="pl-PL" dirty="0"/>
              <a:t>58% trafiła na materiały pornograficzne przypadkiem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2171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2678F8F-68AF-4BDF-AF78-6F0D8FEF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C7018907-CA0E-417D-9308-6AB9C2AA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14A5737-F4CE-4754-B04E-BA13FE8F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pl-PL" sz="1600" dirty="0">
                <a:latin typeface="+mj-lt"/>
              </a:rPr>
              <a:t>Bochenek, M., Lange R., (2019), Nastolatki 3.0. Raport z ogólnopolskiego badania uczniów, Warszawa: NASK – Państwowy Instytut Badawczy, </a:t>
            </a:r>
            <a:r>
              <a:rPr lang="pl-PL" sz="1600" dirty="0">
                <a:latin typeface="+mj-lt"/>
                <a:hlinkClick r:id="rId3"/>
              </a:rPr>
              <a:t>https://akademia.nask.pl/baza-wiedzy/publikacje</a:t>
            </a:r>
            <a:r>
              <a:rPr lang="pl-PL" sz="1600" dirty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pl-PL" sz="1600" dirty="0">
                <a:latin typeface="+mj-lt"/>
              </a:rPr>
              <a:t>Patotreści w internecie. Raport o problemie, Fundacja Dajemy Dzieciom Siłę we współpracy z Rzecznikiem Praw Obywatelskich, </a:t>
            </a:r>
            <a:r>
              <a:rPr lang="pl-PL" sz="1600" dirty="0">
                <a:latin typeface="+mj-lt"/>
                <a:hlinkClick r:id="rId4"/>
              </a:rPr>
              <a:t>https://www.rpo.gov.pl/pl/content/patotresci-w-internecie-niebezpieczna-codziennosc-naszych-dzieci</a:t>
            </a: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+mj-lt"/>
              </a:rPr>
              <a:t>OECD (2011). Early Childhood Education and Care</a:t>
            </a:r>
          </a:p>
          <a:p>
            <a:pPr marL="342900" indent="-342900">
              <a:buAutoNum type="arabicPeriod"/>
            </a:pPr>
            <a:r>
              <a:rPr lang="pl-PL" sz="1600" dirty="0">
                <a:latin typeface="+mj-lt"/>
              </a:rPr>
              <a:t>Pyżalski, J., Zdrodowska, A., Tomczyk, Ł., Abramczuk, K., (2019). Polskie badanie EU Kids Online 2018. Najważniejsze wyniki 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i wnioski. Poznań: Wydawnictwo Naukowe UAM, </a:t>
            </a:r>
            <a:r>
              <a:rPr lang="pl-PL" sz="1600" dirty="0">
                <a:latin typeface="+mj-lt"/>
                <a:hlinkClick r:id="rId5"/>
              </a:rPr>
              <a:t>https://fundacja.orange.pl/files/user_files/EU_Kids_Online_2019_v2.pdf</a:t>
            </a:r>
            <a:r>
              <a:rPr lang="pl-PL" sz="1600" dirty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pl-PL" sz="1600" dirty="0" err="1">
                <a:latin typeface="+mj-lt"/>
              </a:rPr>
              <a:t>Falchia</a:t>
            </a:r>
            <a:r>
              <a:rPr lang="pl-PL" sz="1600" dirty="0">
                <a:latin typeface="+mj-lt"/>
              </a:rPr>
              <a:t> F., </a:t>
            </a:r>
            <a:r>
              <a:rPr lang="pl-PL" sz="1600" dirty="0" err="1">
                <a:latin typeface="+mj-lt"/>
              </a:rPr>
              <a:t>Cinzanoa</a:t>
            </a:r>
            <a:r>
              <a:rPr lang="pl-PL" sz="1600" dirty="0">
                <a:latin typeface="+mj-lt"/>
              </a:rPr>
              <a:t> P., </a:t>
            </a:r>
            <a:r>
              <a:rPr lang="pl-PL" sz="1600" dirty="0" err="1">
                <a:latin typeface="+mj-lt"/>
              </a:rPr>
              <a:t>Elvidgeb</a:t>
            </a:r>
            <a:r>
              <a:rPr lang="pl-PL" sz="1600" dirty="0">
                <a:latin typeface="+mj-lt"/>
              </a:rPr>
              <a:t> C.D., </a:t>
            </a:r>
            <a:r>
              <a:rPr lang="pl-PL" sz="1600" dirty="0" err="1">
                <a:latin typeface="+mj-lt"/>
              </a:rPr>
              <a:t>Keithc</a:t>
            </a:r>
            <a:r>
              <a:rPr lang="pl-PL" sz="1600" dirty="0">
                <a:latin typeface="+mj-lt"/>
              </a:rPr>
              <a:t> D.M., </a:t>
            </a:r>
            <a:r>
              <a:rPr lang="pl-PL" sz="1600" dirty="0" err="1">
                <a:latin typeface="+mj-lt"/>
              </a:rPr>
              <a:t>Haim</a:t>
            </a:r>
            <a:r>
              <a:rPr lang="pl-PL" sz="1600" dirty="0">
                <a:latin typeface="+mj-lt"/>
              </a:rPr>
              <a:t> A. (2011). </a:t>
            </a:r>
            <a:r>
              <a:rPr lang="pl-PL" sz="1600" dirty="0" err="1">
                <a:latin typeface="+mj-lt"/>
              </a:rPr>
              <a:t>Limiting</a:t>
            </a:r>
            <a:r>
              <a:rPr lang="pl-PL" sz="1600" dirty="0">
                <a:latin typeface="+mj-lt"/>
              </a:rPr>
              <a:t> the </a:t>
            </a:r>
            <a:r>
              <a:rPr lang="pl-PL" sz="1600" dirty="0" err="1">
                <a:latin typeface="+mj-lt"/>
              </a:rPr>
              <a:t>impact</a:t>
            </a:r>
            <a:r>
              <a:rPr lang="pl-PL" sz="1600" dirty="0">
                <a:latin typeface="+mj-lt"/>
              </a:rPr>
              <a:t> of </a:t>
            </a:r>
            <a:r>
              <a:rPr lang="pl-PL" sz="1600" dirty="0" err="1">
                <a:latin typeface="+mj-lt"/>
              </a:rPr>
              <a:t>light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pollution</a:t>
            </a:r>
            <a:r>
              <a:rPr lang="pl-PL" sz="1600" dirty="0">
                <a:latin typeface="+mj-lt"/>
              </a:rPr>
              <a:t> on </a:t>
            </a:r>
            <a:r>
              <a:rPr lang="pl-PL" sz="1600" dirty="0" err="1">
                <a:latin typeface="+mj-lt"/>
              </a:rPr>
              <a:t>human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health</a:t>
            </a:r>
            <a:r>
              <a:rPr lang="pl-PL" sz="1600" dirty="0">
                <a:latin typeface="+mj-lt"/>
              </a:rPr>
              <a:t>, environment </a:t>
            </a:r>
            <a:r>
              <a:rPr lang="pl-PL" sz="1600" dirty="0" err="1">
                <a:latin typeface="+mj-lt"/>
              </a:rPr>
              <a:t>andstellar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 err="1">
                <a:latin typeface="+mj-lt"/>
              </a:rPr>
              <a:t>visibility</a:t>
            </a:r>
            <a:r>
              <a:rPr lang="pl-PL" sz="1600" dirty="0">
                <a:latin typeface="+mj-lt"/>
              </a:rPr>
              <a:t>. </a:t>
            </a:r>
            <a:r>
              <a:rPr lang="pl-PL" sz="1600" dirty="0" err="1">
                <a:latin typeface="+mj-lt"/>
              </a:rPr>
              <a:t>Journal</a:t>
            </a:r>
            <a:r>
              <a:rPr lang="pl-PL" sz="1600" dirty="0">
                <a:latin typeface="+mj-lt"/>
              </a:rPr>
              <a:t> of </a:t>
            </a:r>
            <a:r>
              <a:rPr lang="pl-PL" sz="1600" dirty="0" err="1">
                <a:latin typeface="+mj-lt"/>
              </a:rPr>
              <a:t>Environmental</a:t>
            </a:r>
            <a:r>
              <a:rPr lang="pl-PL" sz="1600" dirty="0">
                <a:latin typeface="+mj-lt"/>
              </a:rPr>
              <a:t> Management, 92, 2714-2722,  </a:t>
            </a:r>
            <a:r>
              <a:rPr lang="pl-PL" sz="1600" dirty="0">
                <a:latin typeface="+mj-lt"/>
                <a:hlinkClick r:id="rId6"/>
              </a:rPr>
              <a:t>https://doi:10.1016/j.jenvman.2011.06.029</a:t>
            </a:r>
            <a:r>
              <a:rPr lang="pl-PL" sz="1600" dirty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pl-PL" sz="1600" dirty="0">
                <a:latin typeface="+mj-lt"/>
              </a:rPr>
              <a:t>Węgrzecka-Giluń, J. (2013). Uzależnienia behawioralne. Rodzaje oraz skala zjawiska. Sygnały ostrzegawcze i skutki. </a:t>
            </a:r>
            <a:r>
              <a:rPr lang="pl-PL" sz="1600" dirty="0" err="1">
                <a:latin typeface="+mj-lt"/>
              </a:rPr>
              <a:t>Kompedium</a:t>
            </a:r>
            <a:r>
              <a:rPr lang="pl-PL" sz="1600" dirty="0">
                <a:latin typeface="+mj-lt"/>
              </a:rPr>
              <a:t> wiedzy dla Rodziców, Warszawa: ETOH Fundacja Rozwoju Profilaktyki, Edukacji i Terapii Problemów Alkoholowych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+mj-lt"/>
              </a:rPr>
              <a:t>Lam LT, Peng Z, Mai J, Jing J (2009). The association between internet addiction and self-injurious </a:t>
            </a:r>
            <a:r>
              <a:rPr lang="en-US" sz="1600" dirty="0" err="1">
                <a:latin typeface="+mj-lt"/>
              </a:rPr>
              <a:t>behaviour</a:t>
            </a:r>
            <a:r>
              <a:rPr lang="en-US" sz="1600" dirty="0">
                <a:latin typeface="+mj-lt"/>
              </a:rPr>
              <a:t> among adolescents. Injury Prevention (15)6, 403-408</a:t>
            </a: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+mj-lt"/>
              </a:rPr>
              <a:t>American Psychiatric Association. (2013). Diagnostic and statistical manual of mental disorders (5th ed.). Washington, DC.</a:t>
            </a: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pl-PL" sz="1600" dirty="0">
                <a:latin typeface="+mj-lt"/>
              </a:rPr>
              <a:t>Pyżalski, J., Borkowska, A., Bochenek, M., Witkowska, M., Wrońska, A. (2019), Pozytywny internet i jego młodzi twórcy. Dobre i złe wiadomości z badań jakościowych. Warszawa: NASK Państwowy Instytut Badawczy, </a:t>
            </a:r>
            <a:r>
              <a:rPr lang="pl-PL" sz="1600" dirty="0">
                <a:latin typeface="+mj-lt"/>
                <a:hlinkClick r:id="rId7"/>
              </a:rPr>
              <a:t>https://akademia.nask.pl/baza-wiedzy.html</a:t>
            </a:r>
            <a:r>
              <a:rPr lang="pl-PL" sz="1600" dirty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pl-PL" sz="1600" dirty="0">
                <a:latin typeface="+mj-lt"/>
              </a:rPr>
              <a:t>Makaruk, K., Włodarczyk, J., Michalski, P., (2017), Warszawa: Fundacja Dajemy Dzieciom Siłę,  </a:t>
            </a:r>
            <a:r>
              <a:rPr lang="pl-PL" sz="1600" dirty="0">
                <a:latin typeface="+mj-lt"/>
                <a:hlinkClick r:id="rId8"/>
              </a:rPr>
              <a:t>https://fdds.pl/baza_wiedzy/kontakt-dzieci-mlodziezy-pornografia-2017/</a:t>
            </a:r>
            <a:r>
              <a:rPr lang="pl-PL" sz="1600" dirty="0">
                <a:latin typeface="+mj-lt"/>
              </a:rPr>
              <a:t> </a:t>
            </a:r>
            <a:endParaRPr lang="en-US" sz="1600" dirty="0">
              <a:latin typeface="+mj-lt"/>
            </a:endParaRPr>
          </a:p>
          <a:p>
            <a:pPr marL="342900" indent="-342900">
              <a:buAutoNum type="arabicPeriod"/>
            </a:pP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endParaRPr lang="en-US" sz="1600" dirty="0">
              <a:latin typeface="+mj-lt"/>
            </a:endParaRPr>
          </a:p>
          <a:p>
            <a:pPr marL="342900" indent="-342900">
              <a:buAutoNum type="arabicPeriod"/>
            </a:pP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endParaRPr lang="pl-PL" sz="1600" dirty="0">
              <a:latin typeface="+mj-lt"/>
            </a:endParaRPr>
          </a:p>
          <a:p>
            <a:pPr marL="342900" indent="-342900">
              <a:buAutoNum type="arabicPeriod"/>
            </a:pPr>
            <a:endParaRPr lang="pl-PL" sz="1600" dirty="0">
              <a:latin typeface="+mj-lt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476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15D1D21A-4932-4BDA-90C8-07B70A306554}"/>
              </a:ext>
            </a:extLst>
          </p:cNvPr>
          <p:cNvSpPr txBox="1"/>
          <p:nvPr/>
        </p:nvSpPr>
        <p:spPr>
          <a:xfrm rot="10800000" flipH="1" flipV="1">
            <a:off x="1182255" y="993225"/>
            <a:ext cx="720811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godziny 12 minut</a:t>
            </a:r>
            <a:r>
              <a:rPr kumimoji="0" lang="pl-PL" sz="4400" b="1" i="0" u="none" strike="noStrike" kern="1200" cap="none" spc="0" normalizeH="0" baseline="5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pl-PL" sz="6600" b="1" i="0" u="none" strike="noStrike" kern="1200" cap="none" spc="0" normalizeH="0" baseline="5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9F66E18-094F-49E7-8175-46889BCEE564}"/>
              </a:ext>
            </a:extLst>
          </p:cNvPr>
          <p:cNvSpPr txBox="1"/>
          <p:nvPr/>
        </p:nvSpPr>
        <p:spPr>
          <a:xfrm>
            <a:off x="1182252" y="1892565"/>
            <a:ext cx="50617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przeciętny nastolatek w sieci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7BF2B2C-BF15-4F08-9D3E-A39E857896EF}"/>
              </a:ext>
            </a:extLst>
          </p:cNvPr>
          <p:cNvSpPr txBox="1"/>
          <p:nvPr/>
        </p:nvSpPr>
        <p:spPr>
          <a:xfrm rot="10800000" flipH="1" flipV="1">
            <a:off x="1182252" y="2884234"/>
            <a:ext cx="743080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8+ godzin dziennie</a:t>
            </a:r>
            <a:r>
              <a:rPr lang="pl-PL" sz="4400" b="1" baseline="5000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pl-PL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CE94845-F699-4074-B2BE-464C9D45C82F}"/>
              </a:ext>
            </a:extLst>
          </p:cNvPr>
          <p:cNvSpPr txBox="1"/>
          <p:nvPr/>
        </p:nvSpPr>
        <p:spPr>
          <a:xfrm>
            <a:off x="1182253" y="3844498"/>
            <a:ext cx="34913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ósmy nastolatek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57D10B-33B8-48F9-AFF0-BA341FC0580F}"/>
              </a:ext>
            </a:extLst>
          </p:cNvPr>
          <p:cNvSpPr txBox="1"/>
          <p:nvPr/>
        </p:nvSpPr>
        <p:spPr>
          <a:xfrm rot="10800000" flipH="1" flipV="1">
            <a:off x="1094511" y="4886046"/>
            <a:ext cx="689619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pl-PL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 minut dziennie</a:t>
            </a:r>
            <a:r>
              <a:rPr kumimoji="0" lang="pl-PL" sz="4400" b="1" i="0" u="none" strike="noStrike" kern="1200" cap="none" spc="0" normalizeH="0" baseline="5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pl-PL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23C2CC3-6270-415C-8745-996C26FC9483}"/>
              </a:ext>
            </a:extLst>
          </p:cNvPr>
          <p:cNvSpPr txBox="1"/>
          <p:nvPr/>
        </p:nvSpPr>
        <p:spPr>
          <a:xfrm>
            <a:off x="1094510" y="5735175"/>
            <a:ext cx="54409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polski rodzic poświęca dziecku</a:t>
            </a:r>
          </a:p>
        </p:txBody>
      </p:sp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14D7DBEB-F498-4B67-94DD-106022638516}"/>
              </a:ext>
            </a:extLst>
          </p:cNvPr>
          <p:cNvGraphicFramePr/>
          <p:nvPr/>
        </p:nvGraphicFramePr>
        <p:xfrm>
          <a:off x="9657642" y="731328"/>
          <a:ext cx="1570447" cy="153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97ECC2FC-9CFD-4848-9FCF-7FB6D7268AA7}"/>
              </a:ext>
            </a:extLst>
          </p:cNvPr>
          <p:cNvGraphicFramePr/>
          <p:nvPr/>
        </p:nvGraphicFramePr>
        <p:xfrm>
          <a:off x="9657642" y="2563888"/>
          <a:ext cx="1570447" cy="173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708DFAF7-632F-4D48-A569-98405842F8CD}"/>
              </a:ext>
            </a:extLst>
          </p:cNvPr>
          <p:cNvGraphicFramePr/>
          <p:nvPr/>
        </p:nvGraphicFramePr>
        <p:xfrm>
          <a:off x="9615469" y="4596450"/>
          <a:ext cx="1654792" cy="193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8A48501-FFCD-4D05-BED6-CAC94CACADD2}"/>
              </a:ext>
            </a:extLst>
          </p:cNvPr>
          <p:cNvSpPr txBox="1"/>
          <p:nvPr/>
        </p:nvSpPr>
        <p:spPr>
          <a:xfrm>
            <a:off x="11270261" y="1311772"/>
            <a:ext cx="92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m-ce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2345F84-1926-4277-A10D-467C7887F937}"/>
              </a:ext>
            </a:extLst>
          </p:cNvPr>
          <p:cNvSpPr txBox="1"/>
          <p:nvPr/>
        </p:nvSpPr>
        <p:spPr>
          <a:xfrm>
            <a:off x="11228089" y="3165224"/>
            <a:ext cx="92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m-ce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6468FE7-1B50-4B23-B678-D38E00EF12E5}"/>
              </a:ext>
            </a:extLst>
          </p:cNvPr>
          <p:cNvSpPr txBox="1"/>
          <p:nvPr/>
        </p:nvSpPr>
        <p:spPr>
          <a:xfrm>
            <a:off x="11228088" y="5304729"/>
            <a:ext cx="92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dni </a:t>
            </a:r>
          </a:p>
        </p:txBody>
      </p:sp>
    </p:spTree>
    <p:extLst>
      <p:ext uri="{BB962C8B-B14F-4D97-AF65-F5344CB8AC3E}">
        <p14:creationId xmlns:p14="http://schemas.microsoft.com/office/powerpoint/2010/main" val="1786764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922C08-BBC0-44A2-9120-500FC640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44" y="2183846"/>
            <a:ext cx="10515600" cy="2852737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Dziękuję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2B63B3-616E-468D-A3FA-72AFC2A50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444" y="5085141"/>
            <a:ext cx="10515600" cy="1500187"/>
          </a:xfrm>
        </p:spPr>
        <p:txBody>
          <a:bodyPr/>
          <a:lstStyle/>
          <a:p>
            <a:r>
              <a:rPr lang="pl-PL" dirty="0">
                <a:hlinkClick r:id="rId2"/>
              </a:rPr>
              <a:t>marta.witkowska@nask.pl</a:t>
            </a:r>
            <a:r>
              <a:rPr lang="pl-PL" dirty="0"/>
              <a:t> </a:t>
            </a:r>
          </a:p>
          <a:p>
            <a:r>
              <a:rPr lang="pl-PL" dirty="0">
                <a:hlinkClick r:id="rId3"/>
              </a:rPr>
              <a:t>www.akademia.nask.pl</a:t>
            </a:r>
            <a:r>
              <a:rPr lang="pl-PL" dirty="0"/>
              <a:t> </a:t>
            </a:r>
          </a:p>
        </p:txBody>
      </p:sp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CD596C37-41FC-496C-87B3-F18F01086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647" y="605682"/>
            <a:ext cx="2350656" cy="31077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61C55BB-39F6-4EEE-A7F4-8A30D951C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696" y="605682"/>
            <a:ext cx="2350656" cy="3156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6ECB49E-C4B6-4026-A522-016464575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871" y="605682"/>
            <a:ext cx="2396747" cy="3156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861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65EFAE8F-F433-401D-AA61-57BECB08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4856"/>
            <a:ext cx="10820399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CZAS SPĘDZANY W INTERNECIE</a:t>
            </a:r>
            <a:r>
              <a:rPr lang="pl-PL" sz="4800" baseline="30000" dirty="0"/>
              <a:t>1</a:t>
            </a:r>
            <a:endParaRPr lang="pl-PL" sz="48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B199596-7074-4886-AFDE-5CFDAC899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01645"/>
            <a:ext cx="5181600" cy="265471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endParaRPr lang="pl-PL" sz="4400" dirty="0">
              <a:latin typeface="+mj-lt"/>
            </a:endParaRPr>
          </a:p>
          <a:p>
            <a:pPr marL="0" indent="0" algn="ctr">
              <a:buNone/>
            </a:pPr>
            <a:r>
              <a:rPr lang="pl-PL" sz="4400" b="1" dirty="0">
                <a:latin typeface="+mj-lt"/>
              </a:rPr>
              <a:t>RODZICE </a:t>
            </a:r>
          </a:p>
          <a:p>
            <a:pPr marL="0" indent="0" algn="ctr">
              <a:buNone/>
            </a:pPr>
            <a:r>
              <a:rPr lang="pl-PL" sz="4400" b="1" dirty="0">
                <a:latin typeface="+mj-lt"/>
              </a:rPr>
              <a:t>2 godz. 30 min.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2B90EE1-9699-463B-85AB-D210CB7B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2101645"/>
            <a:ext cx="5181600" cy="2654710"/>
          </a:xfr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>
              <a:latin typeface="+mj-lt"/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</a:rPr>
              <a:t>NASTOLATKI</a:t>
            </a:r>
          </a:p>
          <a:p>
            <a:pPr marL="0" indent="0" algn="ctr"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</a:rPr>
              <a:t>4 godz. 12 min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678F8F-68AF-4BDF-AF78-6F0D8FEF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  <p:sp>
        <p:nvSpPr>
          <p:cNvPr id="11" name="Tytuł 7">
            <a:extLst>
              <a:ext uri="{FF2B5EF4-FFF2-40B4-BE49-F238E27FC236}">
                <a16:creationId xmlns:a16="http://schemas.microsoft.com/office/drawing/2014/main" id="{72B2A51E-9EB3-4A51-B5BB-D38F6030562D}"/>
              </a:ext>
            </a:extLst>
          </p:cNvPr>
          <p:cNvSpPr txBox="1">
            <a:spLocks/>
          </p:cNvSpPr>
          <p:nvPr/>
        </p:nvSpPr>
        <p:spPr>
          <a:xfrm>
            <a:off x="685801" y="4916659"/>
            <a:ext cx="10820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korzystanie w nocy (22.00-6.00)</a:t>
            </a:r>
          </a:p>
        </p:txBody>
      </p:sp>
    </p:spTree>
    <p:extLst>
      <p:ext uri="{BB962C8B-B14F-4D97-AF65-F5344CB8AC3E}">
        <p14:creationId xmlns:p14="http://schemas.microsoft.com/office/powerpoint/2010/main" val="381433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65EFAE8F-F433-401D-AA61-57BECB08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4856"/>
            <a:ext cx="10820399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ZASADY KORZYSTANIA Z INTERNETU</a:t>
            </a:r>
            <a:r>
              <a:rPr lang="pl-PL" sz="4800" baseline="30000" dirty="0"/>
              <a:t>1</a:t>
            </a:r>
            <a:endParaRPr lang="pl-PL" sz="48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B199596-7074-4886-AFDE-5CFDAC899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01645"/>
            <a:ext cx="5181600" cy="265471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endParaRPr lang="pl-PL" sz="4400" dirty="0">
              <a:latin typeface="+mj-lt"/>
            </a:endParaRPr>
          </a:p>
          <a:p>
            <a:pPr marL="0" indent="0" algn="ctr">
              <a:buNone/>
            </a:pPr>
            <a:r>
              <a:rPr lang="pl-PL" sz="4400" b="1" dirty="0">
                <a:latin typeface="+mj-lt"/>
              </a:rPr>
              <a:t>RODZICE </a:t>
            </a:r>
          </a:p>
          <a:p>
            <a:pPr marL="0" indent="0" algn="ctr">
              <a:buNone/>
            </a:pPr>
            <a:r>
              <a:rPr lang="pl-PL" sz="4400" b="1" dirty="0">
                <a:latin typeface="+mj-lt"/>
              </a:rPr>
              <a:t>57,3%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2B90EE1-9699-463B-85AB-D210CB7B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2101645"/>
            <a:ext cx="5181600" cy="2654710"/>
          </a:xfr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>
              <a:latin typeface="+mj-lt"/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</a:rPr>
              <a:t>NASTOLATKI</a:t>
            </a:r>
          </a:p>
          <a:p>
            <a:pPr marL="0" indent="0" algn="ctr"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</a:rPr>
              <a:t>22,5%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678F8F-68AF-4BDF-AF78-6F0D8FEF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  <p:sp>
        <p:nvSpPr>
          <p:cNvPr id="11" name="Tytuł 7">
            <a:extLst>
              <a:ext uri="{FF2B5EF4-FFF2-40B4-BE49-F238E27FC236}">
                <a16:creationId xmlns:a16="http://schemas.microsoft.com/office/drawing/2014/main" id="{72B2A51E-9EB3-4A51-B5BB-D38F6030562D}"/>
              </a:ext>
            </a:extLst>
          </p:cNvPr>
          <p:cNvSpPr txBox="1">
            <a:spLocks/>
          </p:cNvSpPr>
          <p:nvPr/>
        </p:nvSpPr>
        <p:spPr>
          <a:xfrm>
            <a:off x="685801" y="4916659"/>
            <a:ext cx="10820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najczęściej jest to ograniczanie czasu przed ekranem</a:t>
            </a:r>
          </a:p>
        </p:txBody>
      </p:sp>
    </p:spTree>
    <p:extLst>
      <p:ext uri="{BB962C8B-B14F-4D97-AF65-F5344CB8AC3E}">
        <p14:creationId xmlns:p14="http://schemas.microsoft.com/office/powerpoint/2010/main" val="256025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65EFAE8F-F433-401D-AA61-57BECB08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4856"/>
            <a:ext cx="10820399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PRZEMOC W SIECI</a:t>
            </a:r>
            <a:r>
              <a:rPr lang="pl-PL" sz="4800" baseline="30000" dirty="0"/>
              <a:t>1</a:t>
            </a:r>
            <a:endParaRPr lang="pl-PL" sz="48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B199596-7074-4886-AFDE-5CFDAC899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01645"/>
            <a:ext cx="5181600" cy="265471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endParaRPr lang="pl-PL" sz="4400" dirty="0">
              <a:latin typeface="+mj-lt"/>
            </a:endParaRPr>
          </a:p>
          <a:p>
            <a:pPr marL="0" indent="0" algn="ctr">
              <a:buNone/>
            </a:pPr>
            <a:r>
              <a:rPr lang="pl-PL" sz="4400" b="1" dirty="0">
                <a:latin typeface="+mj-lt"/>
              </a:rPr>
              <a:t>RODZICE </a:t>
            </a:r>
          </a:p>
          <a:p>
            <a:pPr marL="0" indent="0" algn="ctr">
              <a:buNone/>
            </a:pPr>
            <a:r>
              <a:rPr lang="pl-PL" sz="4400" b="1" dirty="0">
                <a:latin typeface="+mj-lt"/>
              </a:rPr>
              <a:t>15,8%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2B90EE1-9699-463B-85AB-D210CB7B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2101645"/>
            <a:ext cx="5181600" cy="2654710"/>
          </a:xfr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>
              <a:latin typeface="+mj-lt"/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</a:rPr>
              <a:t>NASTOLATKI</a:t>
            </a:r>
          </a:p>
          <a:p>
            <a:pPr marL="0" indent="0" algn="ctr"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</a:rPr>
              <a:t>48,8%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678F8F-68AF-4BDF-AF78-6F0D8FEF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5629521"/>
            <a:ext cx="2859272" cy="1225402"/>
          </a:xfrm>
          <a:prstGeom prst="rect">
            <a:avLst/>
          </a:prstGeom>
        </p:spPr>
      </p:pic>
      <p:sp>
        <p:nvSpPr>
          <p:cNvPr id="11" name="Tytuł 7">
            <a:extLst>
              <a:ext uri="{FF2B5EF4-FFF2-40B4-BE49-F238E27FC236}">
                <a16:creationId xmlns:a16="http://schemas.microsoft.com/office/drawing/2014/main" id="{72B2A51E-9EB3-4A51-B5BB-D38F6030562D}"/>
              </a:ext>
            </a:extLst>
          </p:cNvPr>
          <p:cNvSpPr txBox="1">
            <a:spLocks/>
          </p:cNvSpPr>
          <p:nvPr/>
        </p:nvSpPr>
        <p:spPr>
          <a:xfrm>
            <a:off x="685801" y="4916659"/>
            <a:ext cx="10820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ponad 1/3 dzieci nie zgłasza cyberprzemocy nikomu</a:t>
            </a:r>
          </a:p>
        </p:txBody>
      </p:sp>
    </p:spTree>
    <p:extLst>
      <p:ext uri="{BB962C8B-B14F-4D97-AF65-F5344CB8AC3E}">
        <p14:creationId xmlns:p14="http://schemas.microsoft.com/office/powerpoint/2010/main" val="77592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65EFAE8F-F433-401D-AA61-57BECB08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4856"/>
            <a:ext cx="10820399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PATOSTREAMY</a:t>
            </a:r>
            <a:r>
              <a:rPr lang="pl-PL" sz="4800" baseline="30000" dirty="0"/>
              <a:t>1</a:t>
            </a:r>
            <a:endParaRPr lang="pl-PL" sz="48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B199596-7074-4886-AFDE-5CFDAC899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01645"/>
            <a:ext cx="5181600" cy="265471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endParaRPr lang="pl-PL" sz="4400" dirty="0">
              <a:latin typeface="+mj-lt"/>
            </a:endParaRPr>
          </a:p>
          <a:p>
            <a:pPr marL="0" indent="0" algn="ctr">
              <a:buNone/>
            </a:pPr>
            <a:r>
              <a:rPr lang="pl-PL" sz="4400" b="1" dirty="0">
                <a:latin typeface="+mj-lt"/>
              </a:rPr>
              <a:t>RODZICE </a:t>
            </a:r>
          </a:p>
          <a:p>
            <a:pPr marL="0" indent="0" algn="ctr">
              <a:buNone/>
            </a:pPr>
            <a:r>
              <a:rPr lang="pl-PL" sz="4400" b="1" dirty="0">
                <a:latin typeface="+mj-lt"/>
              </a:rPr>
              <a:t>11,8%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2B90EE1-9699-463B-85AB-D210CB7B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2101645"/>
            <a:ext cx="5181600" cy="2654710"/>
          </a:xfr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>
              <a:latin typeface="+mj-lt"/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</a:rPr>
              <a:t>NASTOLATKI</a:t>
            </a:r>
          </a:p>
          <a:p>
            <a:pPr marL="0" indent="0" algn="ctr">
              <a:buNone/>
            </a:pPr>
            <a:r>
              <a:rPr lang="pl-PL" sz="4400" b="1" dirty="0">
                <a:solidFill>
                  <a:schemeClr val="bg1"/>
                </a:solidFill>
                <a:latin typeface="+mj-lt"/>
              </a:rPr>
              <a:t>23,4%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678F8F-68AF-4BDF-AF78-6F0D8FEF8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28" y="5629521"/>
            <a:ext cx="2859272" cy="1225402"/>
          </a:xfrm>
          <a:prstGeom prst="rect">
            <a:avLst/>
          </a:prstGeom>
        </p:spPr>
      </p:pic>
      <p:sp>
        <p:nvSpPr>
          <p:cNvPr id="11" name="Tytuł 7">
            <a:extLst>
              <a:ext uri="{FF2B5EF4-FFF2-40B4-BE49-F238E27FC236}">
                <a16:creationId xmlns:a16="http://schemas.microsoft.com/office/drawing/2014/main" id="{72B2A51E-9EB3-4A51-B5BB-D38F6030562D}"/>
              </a:ext>
            </a:extLst>
          </p:cNvPr>
          <p:cNvSpPr txBox="1">
            <a:spLocks/>
          </p:cNvSpPr>
          <p:nvPr/>
        </p:nvSpPr>
        <p:spPr>
          <a:xfrm>
            <a:off x="685801" y="4916659"/>
            <a:ext cx="10820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ponad 80% o nich słyszało, 37% ogląda regularnie</a:t>
            </a:r>
            <a:r>
              <a:rPr lang="pl-PL" sz="3200" baseline="30000" dirty="0"/>
              <a:t>2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51315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018907-CA0E-417D-9308-6AB9C2AA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PATOSTREAMY</a:t>
            </a:r>
            <a:r>
              <a:rPr lang="pl-PL" baseline="30000" dirty="0"/>
              <a:t>2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2678F8F-68AF-4BDF-AF78-6F0D8FEF8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28" y="5632598"/>
            <a:ext cx="2859272" cy="1225402"/>
          </a:xfrm>
          <a:prstGeom prst="rect">
            <a:avLst/>
          </a:prstGeom>
        </p:spPr>
      </p:pic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BD23FE5F-DDCD-437E-8D58-CE9BB2178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178840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003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7CB4743-75F1-4C73-9608-6300CB90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</a:t>
            </a:r>
            <a:br>
              <a:rPr lang="pl-PL" dirty="0"/>
            </a:br>
            <a:r>
              <a:rPr lang="pl-PL" sz="4400" b="1" dirty="0"/>
              <a:t>NASTOLATKI MAŁO KORZYSTAJĄCE </a:t>
            </a:r>
            <a:br>
              <a:rPr lang="pl-PL" sz="4400" b="1" dirty="0"/>
            </a:br>
            <a:r>
              <a:rPr lang="pl-PL" sz="4400" b="1" dirty="0"/>
              <a:t>Z INTERNETU SĄ MNIEJ NARAŻONE </a:t>
            </a:r>
            <a:br>
              <a:rPr lang="pl-PL" sz="4400" b="1" dirty="0"/>
            </a:br>
            <a:r>
              <a:rPr lang="pl-PL" sz="4400" b="1" dirty="0"/>
              <a:t>NA ZAGROŻENIA I ZACHOWANIA RYZYKOWNE</a:t>
            </a:r>
            <a:endParaRPr lang="pl-PL" sz="42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CEB9130-A6E0-490C-9CA0-2C2E0D8CC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86" y="5633668"/>
            <a:ext cx="2856314" cy="1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72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1022</TotalTime>
  <Words>1447</Words>
  <Application>Microsoft Office PowerPoint</Application>
  <PresentationFormat>Panoramiczny</PresentationFormat>
  <Paragraphs>190</Paragraphs>
  <Slides>30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Motyw pakietu Office</vt:lpstr>
      <vt:lpstr>1_Motyw pakietu Office</vt:lpstr>
      <vt:lpstr>2_Motyw pakietu Office</vt:lpstr>
      <vt:lpstr>3_Motyw pakietu Office</vt:lpstr>
      <vt:lpstr>Projekt niestandardowy</vt:lpstr>
      <vt:lpstr>Prezentacja programu PowerPoint</vt:lpstr>
      <vt:lpstr>1. RODZICE WIEDZĄ, CO ICH DZIECI ROBIĄ  W SIECI</vt:lpstr>
      <vt:lpstr>Prezentacja programu PowerPoint</vt:lpstr>
      <vt:lpstr>CZAS SPĘDZANY W INTERNECIE1</vt:lpstr>
      <vt:lpstr>ZASADY KORZYSTANIA Z INTERNETU1</vt:lpstr>
      <vt:lpstr>PRZEMOC W SIECI1</vt:lpstr>
      <vt:lpstr>PATOSTREAMY1</vt:lpstr>
      <vt:lpstr>PATOSTREAMY2</vt:lpstr>
      <vt:lpstr>2. NASTOLATKI MAŁO KORZYSTAJĄCE  Z INTERNETU SĄ MNIEJ NARAŻONE  NA ZAGROŻENIA I ZACHOWANIA RYZYKOWNE</vt:lpstr>
      <vt:lpstr>Czy w ciągu roku widziałeś/widziałaś  w internecie takie treści?4</vt:lpstr>
      <vt:lpstr>NIE CZAS, A JAKOŚĆ UŻYWANIA INTERNETU4</vt:lpstr>
      <vt:lpstr>3. DUŻY ODSETEK NASTOLATKÓW JEST UZALEŻNIONYCH OD INTERNETU I GIER</vt:lpstr>
      <vt:lpstr>Prezentacja programu PowerPoint</vt:lpstr>
      <vt:lpstr>JAK WPŁYWAJĄ NA NASTOLATKI DŁUGIE GODZINY PRZED EKRANEM?</vt:lpstr>
      <vt:lpstr>NADUŻYWANIE INTERNETU I GIER</vt:lpstr>
      <vt:lpstr>Co nie jest skuteczne? </vt:lpstr>
      <vt:lpstr>Małe dziecko (3-6 lat)</vt:lpstr>
      <vt:lpstr>Starsze dziecko (7-13)</vt:lpstr>
      <vt:lpstr>4. NASTOLATKI ŚWIETNIE RADZĄ SOBIE W SIECI</vt:lpstr>
      <vt:lpstr>JAK MŁODZI OCENIAJĄ SWOJE KOMPETENCJE?4</vt:lpstr>
      <vt:lpstr>Prezentacja programu PowerPoint</vt:lpstr>
      <vt:lpstr>OBECNOŚĆ W MEDIACH SPOŁECZNOŚCIOWYCH</vt:lpstr>
      <vt:lpstr>POKOLENIE PATRZ  NA MNIE1</vt:lpstr>
      <vt:lpstr>Pozytywni młodzi twórcy9</vt:lpstr>
      <vt:lpstr>Rady od młodych twórców </vt:lpstr>
      <vt:lpstr>Pozytywni młodzi twórcy</vt:lpstr>
      <vt:lpstr>5. SEKSTING I PORNOGRAFICZNY SELF GENERATED CONTENT WŚRÓD NASTOLATKÓW TO MARGINES</vt:lpstr>
      <vt:lpstr>CZĘŚCIEJ NIŻ MYŚLIMY</vt:lpstr>
      <vt:lpstr>Literatura</vt:lpstr>
      <vt:lpstr>Dziękuję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Witkowska Marta</dc:creator>
  <cp:lastModifiedBy>Witkowska Marta</cp:lastModifiedBy>
  <cp:revision>60</cp:revision>
  <dcterms:created xsi:type="dcterms:W3CDTF">2019-11-16T17:09:53Z</dcterms:created>
  <dcterms:modified xsi:type="dcterms:W3CDTF">2019-11-25T11:06:50Z</dcterms:modified>
</cp:coreProperties>
</file>